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8" r:id="rId3"/>
    <p:sldId id="270" r:id="rId4"/>
    <p:sldId id="272" r:id="rId5"/>
    <p:sldId id="290" r:id="rId6"/>
    <p:sldId id="260" r:id="rId7"/>
    <p:sldId id="268" r:id="rId8"/>
    <p:sldId id="262" r:id="rId9"/>
    <p:sldId id="263" r:id="rId10"/>
    <p:sldId id="264" r:id="rId11"/>
    <p:sldId id="265" r:id="rId12"/>
    <p:sldId id="266" r:id="rId13"/>
    <p:sldId id="269" r:id="rId14"/>
    <p:sldId id="259" r:id="rId15"/>
    <p:sldId id="273" r:id="rId16"/>
    <p:sldId id="274" r:id="rId17"/>
    <p:sldId id="276" r:id="rId18"/>
    <p:sldId id="284" r:id="rId19"/>
    <p:sldId id="285" r:id="rId20"/>
    <p:sldId id="281" r:id="rId21"/>
    <p:sldId id="286" r:id="rId22"/>
    <p:sldId id="275" r:id="rId23"/>
    <p:sldId id="288" r:id="rId24"/>
    <p:sldId id="287" r:id="rId25"/>
    <p:sldId id="289"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ghoo Cho" initials="JC" lastIdx="1" clrIdx="0">
    <p:extLst>
      <p:ext uri="{19B8F6BF-5375-455C-9EA6-DF929625EA0E}">
        <p15:presenceInfo xmlns:p15="http://schemas.microsoft.com/office/powerpoint/2012/main" userId="S::choj@personalmicrosoftsoftware.ucla.edu::bd9174e0-c996-4aaa-92e2-8d47737a86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90"/>
    <p:restoredTop sz="92998"/>
  </p:normalViewPr>
  <p:slideViewPr>
    <p:cSldViewPr snapToGrid="0" snapToObjects="1">
      <p:cViewPr varScale="1">
        <p:scale>
          <a:sx n="88" d="100"/>
          <a:sy n="88" d="100"/>
        </p:scale>
        <p:origin x="192"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03T18:27:40.338" idx="1">
    <p:pos x="1055" y="1420"/>
    <p:text/>
    <p:extLst>
      <p:ext uri="{C676402C-5697-4E1C-873F-D02D1690AC5C}">
        <p15:threadingInfo xmlns:p15="http://schemas.microsoft.com/office/powerpoint/2012/main" timeZoneBias="4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3A1454-5E77-7D4A-931D-B64B955BD625}" type="datetimeFigureOut">
              <a:rPr lang="en-US" smtClean="0"/>
              <a:t>10/5/20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1DE972-05E2-4C4B-9C54-5637237CB648}" type="slidenum">
              <a:rPr lang="en-US" smtClean="0"/>
              <a:t>‹#›</a:t>
            </a:fld>
            <a:endParaRPr lang="en-US"/>
          </a:p>
        </p:txBody>
      </p:sp>
    </p:spTree>
    <p:extLst>
      <p:ext uri="{BB962C8B-B14F-4D97-AF65-F5344CB8AC3E}">
        <p14:creationId xmlns:p14="http://schemas.microsoft.com/office/powerpoint/2010/main" val="185408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kumimoji="1" sz="1200">
                <a:solidFill>
                  <a:schemeClr val="tx1"/>
                </a:solidFill>
                <a:latin typeface="Times New Roman" charset="0"/>
                <a:ea typeface="ＭＳ Ｐゴシック" charset="-128"/>
              </a:defRPr>
            </a:lvl1pPr>
            <a:lvl2pPr marL="742950" indent="-285750" defTabSz="958850">
              <a:spcBef>
                <a:spcPct val="30000"/>
              </a:spcBef>
              <a:defRPr kumimoji="1" sz="1200">
                <a:solidFill>
                  <a:schemeClr val="tx1"/>
                </a:solidFill>
                <a:latin typeface="Times New Roman" charset="0"/>
                <a:ea typeface="ＭＳ Ｐゴシック" charset="-128"/>
              </a:defRPr>
            </a:lvl2pPr>
            <a:lvl3pPr marL="1143000" indent="-228600" defTabSz="958850">
              <a:spcBef>
                <a:spcPct val="30000"/>
              </a:spcBef>
              <a:defRPr kumimoji="1" sz="1200">
                <a:solidFill>
                  <a:schemeClr val="tx1"/>
                </a:solidFill>
                <a:latin typeface="Times New Roman" charset="0"/>
                <a:ea typeface="ＭＳ Ｐゴシック" charset="-128"/>
              </a:defRPr>
            </a:lvl3pPr>
            <a:lvl4pPr marL="1600200" indent="-228600" defTabSz="958850">
              <a:spcBef>
                <a:spcPct val="30000"/>
              </a:spcBef>
              <a:defRPr kumimoji="1" sz="1200">
                <a:solidFill>
                  <a:schemeClr val="tx1"/>
                </a:solidFill>
                <a:latin typeface="Times New Roman" charset="0"/>
                <a:ea typeface="ＭＳ Ｐゴシック" charset="-128"/>
              </a:defRPr>
            </a:lvl4pPr>
            <a:lvl5pPr marL="2057400" indent="-228600" defTabSz="958850">
              <a:spcBef>
                <a:spcPct val="30000"/>
              </a:spcBef>
              <a:defRPr kumimoji="1" sz="1200">
                <a:solidFill>
                  <a:schemeClr val="tx1"/>
                </a:solidFill>
                <a:latin typeface="Times New Roman" charset="0"/>
                <a:ea typeface="ＭＳ Ｐゴシック" charset="-128"/>
              </a:defRPr>
            </a:lvl5pPr>
            <a:lvl6pPr marL="25146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6pPr>
            <a:lvl7pPr marL="29718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7pPr>
            <a:lvl8pPr marL="34290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8pPr>
            <a:lvl9pPr marL="38862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9pPr>
          </a:lstStyle>
          <a:p>
            <a:pPr>
              <a:spcBef>
                <a:spcPct val="0"/>
              </a:spcBef>
            </a:pPr>
            <a:fld id="{B916E649-7445-DB48-9852-98327A411B52}" type="slidenum">
              <a:rPr kumimoji="0" lang="en-US" altLang="en-US" sz="1300"/>
              <a:pPr>
                <a:spcBef>
                  <a:spcPct val="0"/>
                </a:spcBef>
              </a:pPr>
              <a:t>6</a:t>
            </a:fld>
            <a:endParaRPr kumimoji="0" lang="en-US" altLang="en-US" sz="1300"/>
          </a:p>
        </p:txBody>
      </p:sp>
      <p:sp>
        <p:nvSpPr>
          <p:cNvPr id="28674" name="Rectangle 2"/>
          <p:cNvSpPr>
            <a:spLocks noGrp="1" noRot="1" noChangeAspect="1" noChangeArrowheads="1" noTextEdit="1"/>
          </p:cNvSpPr>
          <p:nvPr>
            <p:ph type="sldImg"/>
          </p:nvPr>
        </p:nvSpPr>
        <p:spPr>
          <a:xfrm>
            <a:off x="485775" y="736600"/>
            <a:ext cx="6343650" cy="3568700"/>
          </a:xfrm>
          <a:ln/>
        </p:spPr>
      </p:sp>
      <p:sp>
        <p:nvSpPr>
          <p:cNvPr id="28675" name="Rectangle 3"/>
          <p:cNvSpPr>
            <a:spLocks noGrp="1" noChangeArrowheads="1"/>
          </p:cNvSpPr>
          <p:nvPr>
            <p:ph type="body" idx="1"/>
          </p:nvPr>
        </p:nvSpPr>
        <p:spPr>
          <a:xfrm>
            <a:off x="976313" y="4557713"/>
            <a:ext cx="5362575"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912" tIns="47956" rIns="95912" bIns="47956"/>
          <a:lstStyle/>
          <a:p>
            <a:pPr defTabSz="901700">
              <a:lnSpc>
                <a:spcPct val="90000"/>
              </a:lnSpc>
              <a:spcBef>
                <a:spcPct val="0"/>
              </a:spcBef>
            </a:pPr>
            <a:endParaRPr lang="en-US" altLang="en-US" sz="1000" dirty="0">
              <a:latin typeface="Times New Roman" charset="0"/>
              <a:ea typeface="ＭＳ Ｐゴシック" charset="-128"/>
            </a:endParaRPr>
          </a:p>
        </p:txBody>
      </p:sp>
    </p:spTree>
    <p:extLst>
      <p:ext uri="{BB962C8B-B14F-4D97-AF65-F5344CB8AC3E}">
        <p14:creationId xmlns:p14="http://schemas.microsoft.com/office/powerpoint/2010/main" val="155030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kumimoji="1" sz="1200">
                <a:solidFill>
                  <a:schemeClr val="tx1"/>
                </a:solidFill>
                <a:latin typeface="Times New Roman" charset="0"/>
                <a:ea typeface="ＭＳ Ｐゴシック" charset="-128"/>
              </a:defRPr>
            </a:lvl1pPr>
            <a:lvl2pPr marL="742950" indent="-285750" defTabSz="958850">
              <a:spcBef>
                <a:spcPct val="30000"/>
              </a:spcBef>
              <a:defRPr kumimoji="1" sz="1200">
                <a:solidFill>
                  <a:schemeClr val="tx1"/>
                </a:solidFill>
                <a:latin typeface="Times New Roman" charset="0"/>
                <a:ea typeface="ＭＳ Ｐゴシック" charset="-128"/>
              </a:defRPr>
            </a:lvl2pPr>
            <a:lvl3pPr marL="1143000" indent="-228600" defTabSz="958850">
              <a:spcBef>
                <a:spcPct val="30000"/>
              </a:spcBef>
              <a:defRPr kumimoji="1" sz="1200">
                <a:solidFill>
                  <a:schemeClr val="tx1"/>
                </a:solidFill>
                <a:latin typeface="Times New Roman" charset="0"/>
                <a:ea typeface="ＭＳ Ｐゴシック" charset="-128"/>
              </a:defRPr>
            </a:lvl3pPr>
            <a:lvl4pPr marL="1600200" indent="-228600" defTabSz="958850">
              <a:spcBef>
                <a:spcPct val="30000"/>
              </a:spcBef>
              <a:defRPr kumimoji="1" sz="1200">
                <a:solidFill>
                  <a:schemeClr val="tx1"/>
                </a:solidFill>
                <a:latin typeface="Times New Roman" charset="0"/>
                <a:ea typeface="ＭＳ Ｐゴシック" charset="-128"/>
              </a:defRPr>
            </a:lvl4pPr>
            <a:lvl5pPr marL="2057400" indent="-228600" defTabSz="958850">
              <a:spcBef>
                <a:spcPct val="30000"/>
              </a:spcBef>
              <a:defRPr kumimoji="1" sz="1200">
                <a:solidFill>
                  <a:schemeClr val="tx1"/>
                </a:solidFill>
                <a:latin typeface="Times New Roman" charset="0"/>
                <a:ea typeface="ＭＳ Ｐゴシック" charset="-128"/>
              </a:defRPr>
            </a:lvl5pPr>
            <a:lvl6pPr marL="25146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6pPr>
            <a:lvl7pPr marL="29718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7pPr>
            <a:lvl8pPr marL="34290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8pPr>
            <a:lvl9pPr marL="38862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9pPr>
          </a:lstStyle>
          <a:p>
            <a:pPr>
              <a:spcBef>
                <a:spcPct val="0"/>
              </a:spcBef>
            </a:pPr>
            <a:fld id="{08E02DFC-B5A9-1E41-BEE7-94FACA7E074D}" type="slidenum">
              <a:rPr kumimoji="0" lang="en-US" altLang="en-US" sz="1300"/>
              <a:pPr>
                <a:spcBef>
                  <a:spcPct val="0"/>
                </a:spcBef>
              </a:pPr>
              <a:t>26</a:t>
            </a:fld>
            <a:endParaRPr kumimoji="0" lang="en-US" altLang="en-US" sz="1300"/>
          </a:p>
        </p:txBody>
      </p:sp>
      <p:sp>
        <p:nvSpPr>
          <p:cNvPr id="65538" name="Rectangle 2"/>
          <p:cNvSpPr>
            <a:spLocks noGrp="1" noRot="1" noChangeAspect="1" noChangeArrowheads="1" noTextEdit="1"/>
          </p:cNvSpPr>
          <p:nvPr>
            <p:ph type="sldImg"/>
          </p:nvPr>
        </p:nvSpPr>
        <p:spPr>
          <a:xfrm>
            <a:off x="455613" y="719138"/>
            <a:ext cx="6405562" cy="3603625"/>
          </a:xfrm>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316010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kumimoji="1" sz="1200">
                <a:solidFill>
                  <a:schemeClr val="tx1"/>
                </a:solidFill>
                <a:latin typeface="Times New Roman" charset="0"/>
                <a:ea typeface="ＭＳ Ｐゴシック" charset="-128"/>
              </a:defRPr>
            </a:lvl1pPr>
            <a:lvl2pPr marL="742950" indent="-285750" defTabSz="958850">
              <a:spcBef>
                <a:spcPct val="30000"/>
              </a:spcBef>
              <a:defRPr kumimoji="1" sz="1200">
                <a:solidFill>
                  <a:schemeClr val="tx1"/>
                </a:solidFill>
                <a:latin typeface="Times New Roman" charset="0"/>
                <a:ea typeface="ＭＳ Ｐゴシック" charset="-128"/>
              </a:defRPr>
            </a:lvl2pPr>
            <a:lvl3pPr marL="1143000" indent="-228600" defTabSz="958850">
              <a:spcBef>
                <a:spcPct val="30000"/>
              </a:spcBef>
              <a:defRPr kumimoji="1" sz="1200">
                <a:solidFill>
                  <a:schemeClr val="tx1"/>
                </a:solidFill>
                <a:latin typeface="Times New Roman" charset="0"/>
                <a:ea typeface="ＭＳ Ｐゴシック" charset="-128"/>
              </a:defRPr>
            </a:lvl3pPr>
            <a:lvl4pPr marL="1600200" indent="-228600" defTabSz="958850">
              <a:spcBef>
                <a:spcPct val="30000"/>
              </a:spcBef>
              <a:defRPr kumimoji="1" sz="1200">
                <a:solidFill>
                  <a:schemeClr val="tx1"/>
                </a:solidFill>
                <a:latin typeface="Times New Roman" charset="0"/>
                <a:ea typeface="ＭＳ Ｐゴシック" charset="-128"/>
              </a:defRPr>
            </a:lvl4pPr>
            <a:lvl5pPr marL="2057400" indent="-228600" defTabSz="958850">
              <a:spcBef>
                <a:spcPct val="30000"/>
              </a:spcBef>
              <a:defRPr kumimoji="1" sz="1200">
                <a:solidFill>
                  <a:schemeClr val="tx1"/>
                </a:solidFill>
                <a:latin typeface="Times New Roman" charset="0"/>
                <a:ea typeface="ＭＳ Ｐゴシック" charset="-128"/>
              </a:defRPr>
            </a:lvl5pPr>
            <a:lvl6pPr marL="25146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6pPr>
            <a:lvl7pPr marL="29718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7pPr>
            <a:lvl8pPr marL="34290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8pPr>
            <a:lvl9pPr marL="38862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9pPr>
          </a:lstStyle>
          <a:p>
            <a:pPr>
              <a:spcBef>
                <a:spcPct val="0"/>
              </a:spcBef>
            </a:pPr>
            <a:fld id="{70612B01-672D-124F-8F7B-184673C83AC7}" type="slidenum">
              <a:rPr kumimoji="0" lang="en-US" altLang="en-US" sz="1300"/>
              <a:pPr>
                <a:spcBef>
                  <a:spcPct val="0"/>
                </a:spcBef>
              </a:pPr>
              <a:t>8</a:t>
            </a:fld>
            <a:endParaRPr kumimoji="0" lang="en-US" altLang="en-US" sz="1300"/>
          </a:p>
        </p:txBody>
      </p:sp>
      <p:sp>
        <p:nvSpPr>
          <p:cNvPr id="32770" name="Rectangle 2"/>
          <p:cNvSpPr>
            <a:spLocks noGrp="1" noRot="1" noChangeAspect="1" noChangeArrowheads="1" noTextEdit="1"/>
          </p:cNvSpPr>
          <p:nvPr>
            <p:ph type="sldImg"/>
          </p:nvPr>
        </p:nvSpPr>
        <p:spPr>
          <a:xfrm>
            <a:off x="466725" y="723900"/>
            <a:ext cx="6380163" cy="3589338"/>
          </a:xfrm>
          <a:ln/>
        </p:spPr>
      </p:sp>
      <p:sp>
        <p:nvSpPr>
          <p:cNvPr id="32771" name="Rectangle 3"/>
          <p:cNvSpPr>
            <a:spLocks noGrp="1" noChangeArrowheads="1"/>
          </p:cNvSpPr>
          <p:nvPr>
            <p:ph type="body" idx="1"/>
          </p:nvPr>
        </p:nvSpPr>
        <p:spPr>
          <a:xfrm>
            <a:off x="974725" y="4554538"/>
            <a:ext cx="5364163"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93775"/>
            <a:endParaRPr lang="en-US" altLang="en-US" dirty="0">
              <a:latin typeface="Times New Roman" charset="0"/>
              <a:ea typeface="ＭＳ Ｐゴシック" charset="-128"/>
            </a:endParaRPr>
          </a:p>
        </p:txBody>
      </p:sp>
    </p:spTree>
    <p:extLst>
      <p:ext uri="{BB962C8B-B14F-4D97-AF65-F5344CB8AC3E}">
        <p14:creationId xmlns:p14="http://schemas.microsoft.com/office/powerpoint/2010/main" val="2080270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kumimoji="1" sz="1200">
                <a:solidFill>
                  <a:schemeClr val="tx1"/>
                </a:solidFill>
                <a:latin typeface="Times New Roman" charset="0"/>
                <a:ea typeface="ＭＳ Ｐゴシック" charset="-128"/>
              </a:defRPr>
            </a:lvl1pPr>
            <a:lvl2pPr marL="742950" indent="-285750" defTabSz="958850">
              <a:spcBef>
                <a:spcPct val="30000"/>
              </a:spcBef>
              <a:defRPr kumimoji="1" sz="1200">
                <a:solidFill>
                  <a:schemeClr val="tx1"/>
                </a:solidFill>
                <a:latin typeface="Times New Roman" charset="0"/>
                <a:ea typeface="ＭＳ Ｐゴシック" charset="-128"/>
              </a:defRPr>
            </a:lvl2pPr>
            <a:lvl3pPr marL="1143000" indent="-228600" defTabSz="958850">
              <a:spcBef>
                <a:spcPct val="30000"/>
              </a:spcBef>
              <a:defRPr kumimoji="1" sz="1200">
                <a:solidFill>
                  <a:schemeClr val="tx1"/>
                </a:solidFill>
                <a:latin typeface="Times New Roman" charset="0"/>
                <a:ea typeface="ＭＳ Ｐゴシック" charset="-128"/>
              </a:defRPr>
            </a:lvl3pPr>
            <a:lvl4pPr marL="1600200" indent="-228600" defTabSz="958850">
              <a:spcBef>
                <a:spcPct val="30000"/>
              </a:spcBef>
              <a:defRPr kumimoji="1" sz="1200">
                <a:solidFill>
                  <a:schemeClr val="tx1"/>
                </a:solidFill>
                <a:latin typeface="Times New Roman" charset="0"/>
                <a:ea typeface="ＭＳ Ｐゴシック" charset="-128"/>
              </a:defRPr>
            </a:lvl4pPr>
            <a:lvl5pPr marL="2057400" indent="-228600" defTabSz="958850">
              <a:spcBef>
                <a:spcPct val="30000"/>
              </a:spcBef>
              <a:defRPr kumimoji="1" sz="1200">
                <a:solidFill>
                  <a:schemeClr val="tx1"/>
                </a:solidFill>
                <a:latin typeface="Times New Roman" charset="0"/>
                <a:ea typeface="ＭＳ Ｐゴシック" charset="-128"/>
              </a:defRPr>
            </a:lvl5pPr>
            <a:lvl6pPr marL="25146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6pPr>
            <a:lvl7pPr marL="29718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7pPr>
            <a:lvl8pPr marL="34290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8pPr>
            <a:lvl9pPr marL="38862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9pPr>
          </a:lstStyle>
          <a:p>
            <a:pPr>
              <a:spcBef>
                <a:spcPct val="0"/>
              </a:spcBef>
            </a:pPr>
            <a:fld id="{4A70410C-AF3F-7A43-AAD3-7E7F9BFB2618}" type="slidenum">
              <a:rPr kumimoji="0" lang="en-US" altLang="en-US" sz="1300"/>
              <a:pPr>
                <a:spcBef>
                  <a:spcPct val="0"/>
                </a:spcBef>
              </a:pPr>
              <a:t>9</a:t>
            </a:fld>
            <a:endParaRPr kumimoji="0" lang="en-US" altLang="en-US" sz="1300"/>
          </a:p>
        </p:txBody>
      </p:sp>
      <p:sp>
        <p:nvSpPr>
          <p:cNvPr id="34818" name="Rectangle 2"/>
          <p:cNvSpPr>
            <a:spLocks noGrp="1" noRot="1" noChangeAspect="1" noChangeArrowheads="1" noTextEdit="1"/>
          </p:cNvSpPr>
          <p:nvPr>
            <p:ph type="sldImg"/>
          </p:nvPr>
        </p:nvSpPr>
        <p:spPr>
          <a:xfrm>
            <a:off x="455613" y="719138"/>
            <a:ext cx="6405562" cy="3603625"/>
          </a:xfrm>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ＭＳ Ｐゴシック" charset="-128"/>
            </a:endParaRPr>
          </a:p>
        </p:txBody>
      </p:sp>
    </p:spTree>
    <p:extLst>
      <p:ext uri="{BB962C8B-B14F-4D97-AF65-F5344CB8AC3E}">
        <p14:creationId xmlns:p14="http://schemas.microsoft.com/office/powerpoint/2010/main" val="1140743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kumimoji="1" sz="1200">
                <a:solidFill>
                  <a:schemeClr val="tx1"/>
                </a:solidFill>
                <a:latin typeface="Times New Roman" charset="0"/>
                <a:ea typeface="ＭＳ Ｐゴシック" charset="-128"/>
              </a:defRPr>
            </a:lvl1pPr>
            <a:lvl2pPr marL="742950" indent="-285750" defTabSz="958850">
              <a:spcBef>
                <a:spcPct val="30000"/>
              </a:spcBef>
              <a:defRPr kumimoji="1" sz="1200">
                <a:solidFill>
                  <a:schemeClr val="tx1"/>
                </a:solidFill>
                <a:latin typeface="Times New Roman" charset="0"/>
                <a:ea typeface="ＭＳ Ｐゴシック" charset="-128"/>
              </a:defRPr>
            </a:lvl2pPr>
            <a:lvl3pPr marL="1143000" indent="-228600" defTabSz="958850">
              <a:spcBef>
                <a:spcPct val="30000"/>
              </a:spcBef>
              <a:defRPr kumimoji="1" sz="1200">
                <a:solidFill>
                  <a:schemeClr val="tx1"/>
                </a:solidFill>
                <a:latin typeface="Times New Roman" charset="0"/>
                <a:ea typeface="ＭＳ Ｐゴシック" charset="-128"/>
              </a:defRPr>
            </a:lvl3pPr>
            <a:lvl4pPr marL="1600200" indent="-228600" defTabSz="958850">
              <a:spcBef>
                <a:spcPct val="30000"/>
              </a:spcBef>
              <a:defRPr kumimoji="1" sz="1200">
                <a:solidFill>
                  <a:schemeClr val="tx1"/>
                </a:solidFill>
                <a:latin typeface="Times New Roman" charset="0"/>
                <a:ea typeface="ＭＳ Ｐゴシック" charset="-128"/>
              </a:defRPr>
            </a:lvl4pPr>
            <a:lvl5pPr marL="2057400" indent="-228600" defTabSz="958850">
              <a:spcBef>
                <a:spcPct val="30000"/>
              </a:spcBef>
              <a:defRPr kumimoji="1" sz="1200">
                <a:solidFill>
                  <a:schemeClr val="tx1"/>
                </a:solidFill>
                <a:latin typeface="Times New Roman" charset="0"/>
                <a:ea typeface="ＭＳ Ｐゴシック" charset="-128"/>
              </a:defRPr>
            </a:lvl5pPr>
            <a:lvl6pPr marL="25146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6pPr>
            <a:lvl7pPr marL="29718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7pPr>
            <a:lvl8pPr marL="34290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8pPr>
            <a:lvl9pPr marL="38862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9pPr>
          </a:lstStyle>
          <a:p>
            <a:pPr>
              <a:spcBef>
                <a:spcPct val="0"/>
              </a:spcBef>
            </a:pPr>
            <a:fld id="{B7DF96A9-073F-C042-BD8E-34324EE78F2B}" type="slidenum">
              <a:rPr kumimoji="0" lang="en-US" altLang="en-US" sz="1300"/>
              <a:pPr>
                <a:spcBef>
                  <a:spcPct val="0"/>
                </a:spcBef>
              </a:pPr>
              <a:t>10</a:t>
            </a:fld>
            <a:endParaRPr kumimoji="0" lang="en-US" altLang="en-US" sz="1300"/>
          </a:p>
        </p:txBody>
      </p:sp>
      <p:sp>
        <p:nvSpPr>
          <p:cNvPr id="36866" name="Rectangle 2"/>
          <p:cNvSpPr>
            <a:spLocks noGrp="1" noRot="1" noChangeAspect="1" noChangeArrowheads="1" noTextEdit="1"/>
          </p:cNvSpPr>
          <p:nvPr>
            <p:ph type="sldImg"/>
          </p:nvPr>
        </p:nvSpPr>
        <p:spPr>
          <a:xfrm>
            <a:off x="455613" y="719138"/>
            <a:ext cx="6405562" cy="3603625"/>
          </a:xfrm>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092261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kumimoji="1" sz="1200">
                <a:solidFill>
                  <a:schemeClr val="tx1"/>
                </a:solidFill>
                <a:latin typeface="Times New Roman" charset="0"/>
                <a:ea typeface="ＭＳ Ｐゴシック" charset="-128"/>
              </a:defRPr>
            </a:lvl1pPr>
            <a:lvl2pPr marL="742950" indent="-285750" defTabSz="958850">
              <a:spcBef>
                <a:spcPct val="30000"/>
              </a:spcBef>
              <a:defRPr kumimoji="1" sz="1200">
                <a:solidFill>
                  <a:schemeClr val="tx1"/>
                </a:solidFill>
                <a:latin typeface="Times New Roman" charset="0"/>
                <a:ea typeface="ＭＳ Ｐゴシック" charset="-128"/>
              </a:defRPr>
            </a:lvl2pPr>
            <a:lvl3pPr marL="1143000" indent="-228600" defTabSz="958850">
              <a:spcBef>
                <a:spcPct val="30000"/>
              </a:spcBef>
              <a:defRPr kumimoji="1" sz="1200">
                <a:solidFill>
                  <a:schemeClr val="tx1"/>
                </a:solidFill>
                <a:latin typeface="Times New Roman" charset="0"/>
                <a:ea typeface="ＭＳ Ｐゴシック" charset="-128"/>
              </a:defRPr>
            </a:lvl3pPr>
            <a:lvl4pPr marL="1600200" indent="-228600" defTabSz="958850">
              <a:spcBef>
                <a:spcPct val="30000"/>
              </a:spcBef>
              <a:defRPr kumimoji="1" sz="1200">
                <a:solidFill>
                  <a:schemeClr val="tx1"/>
                </a:solidFill>
                <a:latin typeface="Times New Roman" charset="0"/>
                <a:ea typeface="ＭＳ Ｐゴシック" charset="-128"/>
              </a:defRPr>
            </a:lvl4pPr>
            <a:lvl5pPr marL="2057400" indent="-228600" defTabSz="958850">
              <a:spcBef>
                <a:spcPct val="30000"/>
              </a:spcBef>
              <a:defRPr kumimoji="1" sz="1200">
                <a:solidFill>
                  <a:schemeClr val="tx1"/>
                </a:solidFill>
                <a:latin typeface="Times New Roman" charset="0"/>
                <a:ea typeface="ＭＳ Ｐゴシック" charset="-128"/>
              </a:defRPr>
            </a:lvl5pPr>
            <a:lvl6pPr marL="25146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6pPr>
            <a:lvl7pPr marL="29718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7pPr>
            <a:lvl8pPr marL="34290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8pPr>
            <a:lvl9pPr marL="38862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9pPr>
          </a:lstStyle>
          <a:p>
            <a:pPr>
              <a:spcBef>
                <a:spcPct val="0"/>
              </a:spcBef>
            </a:pPr>
            <a:fld id="{647BF13C-BB95-A544-AA79-32B5D5F758AD}" type="slidenum">
              <a:rPr kumimoji="0" lang="en-US" altLang="en-US" sz="1300"/>
              <a:pPr>
                <a:spcBef>
                  <a:spcPct val="0"/>
                </a:spcBef>
              </a:pPr>
              <a:t>11</a:t>
            </a:fld>
            <a:endParaRPr kumimoji="0" lang="en-US" altLang="en-US" sz="1300"/>
          </a:p>
        </p:txBody>
      </p:sp>
      <p:sp>
        <p:nvSpPr>
          <p:cNvPr id="38914" name="Rectangle 2"/>
          <p:cNvSpPr>
            <a:spLocks noGrp="1" noRot="1" noChangeAspect="1" noChangeArrowheads="1" noTextEdit="1"/>
          </p:cNvSpPr>
          <p:nvPr>
            <p:ph type="sldImg"/>
          </p:nvPr>
        </p:nvSpPr>
        <p:spPr>
          <a:xfrm>
            <a:off x="485775" y="736600"/>
            <a:ext cx="6343650" cy="3568700"/>
          </a:xfrm>
          <a:ln/>
        </p:spPr>
      </p:sp>
      <p:sp>
        <p:nvSpPr>
          <p:cNvPr id="38915" name="Rectangle 3"/>
          <p:cNvSpPr>
            <a:spLocks noGrp="1" noChangeArrowheads="1"/>
          </p:cNvSpPr>
          <p:nvPr>
            <p:ph type="body" idx="1"/>
          </p:nvPr>
        </p:nvSpPr>
        <p:spPr>
          <a:xfrm>
            <a:off x="976313" y="4557713"/>
            <a:ext cx="5362575"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912" tIns="47956" rIns="95912" bIns="47956"/>
          <a:lstStyle/>
          <a:p>
            <a:pPr defTabSz="901700">
              <a:spcBef>
                <a:spcPct val="0"/>
              </a:spcBef>
            </a:pPr>
            <a:r>
              <a:rPr lang="en-US" altLang="en-US" sz="1000">
                <a:solidFill>
                  <a:srgbClr val="CC0000"/>
                </a:solidFill>
                <a:latin typeface="Times New Roman" charset="0"/>
                <a:ea typeface="ＭＳ Ｐゴシック" charset="-128"/>
              </a:rPr>
              <a:t>The second approach that I mentioned is dynamic integration. </a:t>
            </a:r>
          </a:p>
          <a:p>
            <a:pPr defTabSz="901700">
              <a:spcBef>
                <a:spcPct val="0"/>
              </a:spcBef>
            </a:pPr>
            <a:r>
              <a:rPr lang="en-US" altLang="en-US" sz="1000">
                <a:solidFill>
                  <a:srgbClr val="CC0000"/>
                </a:solidFill>
                <a:latin typeface="Times New Roman" charset="0"/>
                <a:ea typeface="ＭＳ Ｐゴシック" charset="-128"/>
              </a:rPr>
              <a:t>In this approach, instead of considering the Web as a collection of static and passive pages, we consider the Web as a collection of active and intelligent services. </a:t>
            </a:r>
          </a:p>
          <a:p>
            <a:pPr defTabSz="901700">
              <a:spcBef>
                <a:spcPct val="0"/>
              </a:spcBef>
            </a:pPr>
            <a:endParaRPr lang="en-US" altLang="en-US" sz="1000">
              <a:solidFill>
                <a:srgbClr val="CC0000"/>
              </a:solidFill>
              <a:latin typeface="Times New Roman" charset="0"/>
              <a:ea typeface="ＭＳ Ｐゴシック" charset="-128"/>
            </a:endParaRPr>
          </a:p>
          <a:p>
            <a:pPr defTabSz="901700">
              <a:spcBef>
                <a:spcPct val="0"/>
              </a:spcBef>
            </a:pPr>
            <a:r>
              <a:rPr lang="en-US" altLang="en-US" sz="1000">
                <a:solidFill>
                  <a:srgbClr val="CC0000"/>
                </a:solidFill>
                <a:latin typeface="Times New Roman" charset="0"/>
                <a:ea typeface="ＭＳ Ｐゴシック" charset="-128"/>
              </a:rPr>
              <a:t>For example, if we think about the Amazon Web site, it is not just a set of static Web pages. It provides some search functionality over its contents, so that the users can submit some queries and the site returns a list of relevant results. So in this approach, the main idea is that instead of considering them as passive pages, we will exploit these rich functionalities that the individual sources provide. </a:t>
            </a:r>
          </a:p>
          <a:p>
            <a:pPr defTabSz="901700">
              <a:spcBef>
                <a:spcPct val="0"/>
              </a:spcBef>
            </a:pPr>
            <a:endParaRPr lang="en-US" altLang="en-US" sz="1000">
              <a:solidFill>
                <a:srgbClr val="CC0000"/>
              </a:solidFill>
              <a:latin typeface="Times New Roman" charset="0"/>
              <a:ea typeface="ＭＳ Ｐゴシック" charset="-128"/>
            </a:endParaRPr>
          </a:p>
          <a:p>
            <a:pPr defTabSz="901700">
              <a:spcBef>
                <a:spcPct val="0"/>
              </a:spcBef>
            </a:pPr>
            <a:r>
              <a:rPr lang="en-US" altLang="en-US" sz="1000">
                <a:solidFill>
                  <a:srgbClr val="CC0000"/>
                </a:solidFill>
                <a:latin typeface="Times New Roman" charset="0"/>
                <a:ea typeface="ＭＳ Ｐゴシック" charset="-128"/>
              </a:rPr>
              <a:t>So there is a central program, called mediator, with which the users interact,</a:t>
            </a:r>
            <a:r>
              <a:rPr lang="en-US" altLang="en-US" sz="1000">
                <a:latin typeface="Times New Roman" charset="0"/>
                <a:ea typeface="ＭＳ Ｐゴシック" charset="-128"/>
              </a:rPr>
              <a:t> and </a:t>
            </a:r>
            <a:r>
              <a:rPr lang="en-US" altLang="en-US" sz="1000">
                <a:solidFill>
                  <a:srgbClr val="CC0000"/>
                </a:solidFill>
                <a:latin typeface="Times New Roman" charset="0"/>
                <a:ea typeface="ＭＳ Ｐゴシック" charset="-128"/>
              </a:rPr>
              <a:t>based on the user</a:t>
            </a:r>
            <a:r>
              <a:rPr lang="ja-JP" altLang="en-US" sz="1000">
                <a:solidFill>
                  <a:srgbClr val="CC0000"/>
                </a:solidFill>
                <a:latin typeface="Times New Roman" charset="0"/>
                <a:ea typeface="ＭＳ Ｐゴシック" charset="-128"/>
              </a:rPr>
              <a:t>’</a:t>
            </a:r>
            <a:r>
              <a:rPr lang="en-US" altLang="ja-JP" sz="1000">
                <a:solidFill>
                  <a:srgbClr val="CC0000"/>
                </a:solidFill>
                <a:latin typeface="Times New Roman" charset="0"/>
                <a:ea typeface="ＭＳ Ｐゴシック" charset="-128"/>
              </a:rPr>
              <a:t>s submitted queries the mediator figures out which source to access in what order, and contact the right sources to get relevant results.</a:t>
            </a:r>
          </a:p>
          <a:p>
            <a:pPr defTabSz="901700">
              <a:spcBef>
                <a:spcPct val="0"/>
              </a:spcBef>
            </a:pPr>
            <a:endParaRPr lang="en-US" altLang="en-US" sz="1000">
              <a:solidFill>
                <a:srgbClr val="CC0000"/>
              </a:solidFill>
              <a:latin typeface="Times New Roman" charset="0"/>
              <a:ea typeface="ＭＳ Ｐゴシック" charset="-128"/>
            </a:endParaRPr>
          </a:p>
          <a:p>
            <a:pPr defTabSz="901700">
              <a:spcBef>
                <a:spcPct val="0"/>
              </a:spcBef>
            </a:pPr>
            <a:r>
              <a:rPr lang="en-US" altLang="en-US" sz="1000">
                <a:solidFill>
                  <a:srgbClr val="CC0000"/>
                </a:solidFill>
                <a:latin typeface="Times New Roman" charset="0"/>
                <a:ea typeface="ＭＳ Ｐゴシック" charset="-128"/>
              </a:rPr>
              <a:t>However, because the sources or Web sites always have some differences, there is a small layer, called wrappers,  on top of each source, which translates the users</a:t>
            </a:r>
            <a:r>
              <a:rPr lang="ja-JP" altLang="en-US" sz="1000">
                <a:solidFill>
                  <a:srgbClr val="CC0000"/>
                </a:solidFill>
                <a:latin typeface="Times New Roman" charset="0"/>
                <a:ea typeface="ＭＳ Ｐゴシック" charset="-128"/>
              </a:rPr>
              <a:t>’</a:t>
            </a:r>
            <a:r>
              <a:rPr lang="en-US" altLang="ja-JP" sz="1000">
                <a:solidFill>
                  <a:srgbClr val="CC0000"/>
                </a:solidFill>
                <a:latin typeface="Times New Roman" charset="0"/>
                <a:ea typeface="ＭＳ Ｐゴシック" charset="-128"/>
              </a:rPr>
              <a:t> queries to the native queries that individual sources understand.</a:t>
            </a:r>
            <a:endParaRPr lang="en-US" altLang="en-US" sz="1000">
              <a:solidFill>
                <a:srgbClr val="CC0000"/>
              </a:solidFill>
              <a:latin typeface="Times New Roman" charset="0"/>
              <a:ea typeface="ＭＳ Ｐゴシック" charset="-128"/>
            </a:endParaRPr>
          </a:p>
        </p:txBody>
      </p:sp>
    </p:spTree>
    <p:extLst>
      <p:ext uri="{BB962C8B-B14F-4D97-AF65-F5344CB8AC3E}">
        <p14:creationId xmlns:p14="http://schemas.microsoft.com/office/powerpoint/2010/main" val="999505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kumimoji="1" sz="1200">
                <a:solidFill>
                  <a:schemeClr val="tx1"/>
                </a:solidFill>
                <a:latin typeface="Times New Roman" charset="0"/>
                <a:ea typeface="ＭＳ Ｐゴシック" charset="-128"/>
              </a:defRPr>
            </a:lvl1pPr>
            <a:lvl2pPr marL="742950" indent="-285750" defTabSz="958850">
              <a:spcBef>
                <a:spcPct val="30000"/>
              </a:spcBef>
              <a:defRPr kumimoji="1" sz="1200">
                <a:solidFill>
                  <a:schemeClr val="tx1"/>
                </a:solidFill>
                <a:latin typeface="Times New Roman" charset="0"/>
                <a:ea typeface="ＭＳ Ｐゴシック" charset="-128"/>
              </a:defRPr>
            </a:lvl2pPr>
            <a:lvl3pPr marL="1143000" indent="-228600" defTabSz="958850">
              <a:spcBef>
                <a:spcPct val="30000"/>
              </a:spcBef>
              <a:defRPr kumimoji="1" sz="1200">
                <a:solidFill>
                  <a:schemeClr val="tx1"/>
                </a:solidFill>
                <a:latin typeface="Times New Roman" charset="0"/>
                <a:ea typeface="ＭＳ Ｐゴシック" charset="-128"/>
              </a:defRPr>
            </a:lvl3pPr>
            <a:lvl4pPr marL="1600200" indent="-228600" defTabSz="958850">
              <a:spcBef>
                <a:spcPct val="30000"/>
              </a:spcBef>
              <a:defRPr kumimoji="1" sz="1200">
                <a:solidFill>
                  <a:schemeClr val="tx1"/>
                </a:solidFill>
                <a:latin typeface="Times New Roman" charset="0"/>
                <a:ea typeface="ＭＳ Ｐゴシック" charset="-128"/>
              </a:defRPr>
            </a:lvl4pPr>
            <a:lvl5pPr marL="2057400" indent="-228600" defTabSz="958850">
              <a:spcBef>
                <a:spcPct val="30000"/>
              </a:spcBef>
              <a:defRPr kumimoji="1" sz="1200">
                <a:solidFill>
                  <a:schemeClr val="tx1"/>
                </a:solidFill>
                <a:latin typeface="Times New Roman" charset="0"/>
                <a:ea typeface="ＭＳ Ｐゴシック" charset="-128"/>
              </a:defRPr>
            </a:lvl5pPr>
            <a:lvl6pPr marL="25146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6pPr>
            <a:lvl7pPr marL="29718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7pPr>
            <a:lvl8pPr marL="34290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8pPr>
            <a:lvl9pPr marL="38862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9pPr>
          </a:lstStyle>
          <a:p>
            <a:pPr>
              <a:spcBef>
                <a:spcPct val="0"/>
              </a:spcBef>
            </a:pPr>
            <a:fld id="{B28E71F5-A5EC-974E-9BB6-DE2C1BA3423F}" type="slidenum">
              <a:rPr kumimoji="0" lang="en-US" altLang="en-US" sz="1300"/>
              <a:pPr>
                <a:spcBef>
                  <a:spcPct val="0"/>
                </a:spcBef>
              </a:pPr>
              <a:t>12</a:t>
            </a:fld>
            <a:endParaRPr kumimoji="0" lang="en-US" altLang="en-US" sz="1300"/>
          </a:p>
        </p:txBody>
      </p:sp>
      <p:sp>
        <p:nvSpPr>
          <p:cNvPr id="40962" name="Rectangle 2"/>
          <p:cNvSpPr>
            <a:spLocks noGrp="1" noRot="1" noChangeAspect="1" noChangeArrowheads="1" noTextEdit="1"/>
          </p:cNvSpPr>
          <p:nvPr>
            <p:ph type="sldImg"/>
          </p:nvPr>
        </p:nvSpPr>
        <p:spPr>
          <a:xfrm>
            <a:off x="455613" y="719138"/>
            <a:ext cx="6405562" cy="3603625"/>
          </a:xfrm>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731891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DE972-05E2-4C4B-9C54-5637237CB648}" type="slidenum">
              <a:rPr lang="en-US" smtClean="0"/>
              <a:t>13</a:t>
            </a:fld>
            <a:endParaRPr lang="en-US"/>
          </a:p>
        </p:txBody>
      </p:sp>
    </p:spTree>
    <p:extLst>
      <p:ext uri="{BB962C8B-B14F-4D97-AF65-F5344CB8AC3E}">
        <p14:creationId xmlns:p14="http://schemas.microsoft.com/office/powerpoint/2010/main" val="1674985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kumimoji="1" sz="1200">
                <a:solidFill>
                  <a:schemeClr val="tx1"/>
                </a:solidFill>
                <a:latin typeface="Times New Roman" charset="0"/>
                <a:ea typeface="ＭＳ Ｐゴシック" charset="-128"/>
              </a:defRPr>
            </a:lvl1pPr>
            <a:lvl2pPr marL="742950" indent="-285750" defTabSz="958850">
              <a:spcBef>
                <a:spcPct val="30000"/>
              </a:spcBef>
              <a:defRPr kumimoji="1" sz="1200">
                <a:solidFill>
                  <a:schemeClr val="tx1"/>
                </a:solidFill>
                <a:latin typeface="Times New Roman" charset="0"/>
                <a:ea typeface="ＭＳ Ｐゴシック" charset="-128"/>
              </a:defRPr>
            </a:lvl2pPr>
            <a:lvl3pPr marL="1143000" indent="-228600" defTabSz="958850">
              <a:spcBef>
                <a:spcPct val="30000"/>
              </a:spcBef>
              <a:defRPr kumimoji="1" sz="1200">
                <a:solidFill>
                  <a:schemeClr val="tx1"/>
                </a:solidFill>
                <a:latin typeface="Times New Roman" charset="0"/>
                <a:ea typeface="ＭＳ Ｐゴシック" charset="-128"/>
              </a:defRPr>
            </a:lvl3pPr>
            <a:lvl4pPr marL="1600200" indent="-228600" defTabSz="958850">
              <a:spcBef>
                <a:spcPct val="30000"/>
              </a:spcBef>
              <a:defRPr kumimoji="1" sz="1200">
                <a:solidFill>
                  <a:schemeClr val="tx1"/>
                </a:solidFill>
                <a:latin typeface="Times New Roman" charset="0"/>
                <a:ea typeface="ＭＳ Ｐゴシック" charset="-128"/>
              </a:defRPr>
            </a:lvl4pPr>
            <a:lvl5pPr marL="2057400" indent="-228600" defTabSz="958850">
              <a:spcBef>
                <a:spcPct val="30000"/>
              </a:spcBef>
              <a:defRPr kumimoji="1" sz="1200">
                <a:solidFill>
                  <a:schemeClr val="tx1"/>
                </a:solidFill>
                <a:latin typeface="Times New Roman" charset="0"/>
                <a:ea typeface="ＭＳ Ｐゴシック" charset="-128"/>
              </a:defRPr>
            </a:lvl5pPr>
            <a:lvl6pPr marL="25146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6pPr>
            <a:lvl7pPr marL="29718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7pPr>
            <a:lvl8pPr marL="34290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8pPr>
            <a:lvl9pPr marL="38862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9pPr>
          </a:lstStyle>
          <a:p>
            <a:pPr>
              <a:spcBef>
                <a:spcPct val="0"/>
              </a:spcBef>
            </a:pPr>
            <a:fld id="{45C2427D-F272-AB41-BE7A-B7DB299F59C4}" type="slidenum">
              <a:rPr kumimoji="0" lang="en-US" altLang="en-US" sz="1300"/>
              <a:pPr>
                <a:spcBef>
                  <a:spcPct val="0"/>
                </a:spcBef>
              </a:pPr>
              <a:t>17</a:t>
            </a:fld>
            <a:endParaRPr kumimoji="0" lang="en-US" altLang="en-US" sz="1300"/>
          </a:p>
        </p:txBody>
      </p:sp>
      <p:sp>
        <p:nvSpPr>
          <p:cNvPr id="47106" name="Rectangle 2"/>
          <p:cNvSpPr>
            <a:spLocks noGrp="1" noRot="1" noChangeAspect="1" noChangeArrowheads="1" noTextEdit="1"/>
          </p:cNvSpPr>
          <p:nvPr>
            <p:ph type="sldImg"/>
          </p:nvPr>
        </p:nvSpPr>
        <p:spPr>
          <a:xfrm>
            <a:off x="455613" y="719138"/>
            <a:ext cx="6405562" cy="3603625"/>
          </a:xfrm>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882281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kumimoji="1" sz="1200">
                <a:solidFill>
                  <a:schemeClr val="tx1"/>
                </a:solidFill>
                <a:latin typeface="Times New Roman" charset="0"/>
                <a:ea typeface="ＭＳ Ｐゴシック" charset="-128"/>
              </a:defRPr>
            </a:lvl1pPr>
            <a:lvl2pPr marL="742950" indent="-285750" defTabSz="958850">
              <a:spcBef>
                <a:spcPct val="30000"/>
              </a:spcBef>
              <a:defRPr kumimoji="1" sz="1200">
                <a:solidFill>
                  <a:schemeClr val="tx1"/>
                </a:solidFill>
                <a:latin typeface="Times New Roman" charset="0"/>
                <a:ea typeface="ＭＳ Ｐゴシック" charset="-128"/>
              </a:defRPr>
            </a:lvl2pPr>
            <a:lvl3pPr marL="1143000" indent="-228600" defTabSz="958850">
              <a:spcBef>
                <a:spcPct val="30000"/>
              </a:spcBef>
              <a:defRPr kumimoji="1" sz="1200">
                <a:solidFill>
                  <a:schemeClr val="tx1"/>
                </a:solidFill>
                <a:latin typeface="Times New Roman" charset="0"/>
                <a:ea typeface="ＭＳ Ｐゴシック" charset="-128"/>
              </a:defRPr>
            </a:lvl3pPr>
            <a:lvl4pPr marL="1600200" indent="-228600" defTabSz="958850">
              <a:spcBef>
                <a:spcPct val="30000"/>
              </a:spcBef>
              <a:defRPr kumimoji="1" sz="1200">
                <a:solidFill>
                  <a:schemeClr val="tx1"/>
                </a:solidFill>
                <a:latin typeface="Times New Roman" charset="0"/>
                <a:ea typeface="ＭＳ Ｐゴシック" charset="-128"/>
              </a:defRPr>
            </a:lvl4pPr>
            <a:lvl5pPr marL="2057400" indent="-228600" defTabSz="958850">
              <a:spcBef>
                <a:spcPct val="30000"/>
              </a:spcBef>
              <a:defRPr kumimoji="1" sz="1200">
                <a:solidFill>
                  <a:schemeClr val="tx1"/>
                </a:solidFill>
                <a:latin typeface="Times New Roman" charset="0"/>
                <a:ea typeface="ＭＳ Ｐゴシック" charset="-128"/>
              </a:defRPr>
            </a:lvl5pPr>
            <a:lvl6pPr marL="25146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6pPr>
            <a:lvl7pPr marL="29718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7pPr>
            <a:lvl8pPr marL="34290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8pPr>
            <a:lvl9pPr marL="3886200" indent="-228600" defTabSz="958850" eaLnBrk="0" fontAlgn="base" hangingPunct="0">
              <a:spcBef>
                <a:spcPct val="30000"/>
              </a:spcBef>
              <a:spcAft>
                <a:spcPct val="0"/>
              </a:spcAft>
              <a:defRPr kumimoji="1" sz="1200">
                <a:solidFill>
                  <a:schemeClr val="tx1"/>
                </a:solidFill>
                <a:latin typeface="Times New Roman" charset="0"/>
                <a:ea typeface="ＭＳ Ｐゴシック" charset="-128"/>
              </a:defRPr>
            </a:lvl9pPr>
          </a:lstStyle>
          <a:p>
            <a:pPr>
              <a:spcBef>
                <a:spcPct val="0"/>
              </a:spcBef>
            </a:pPr>
            <a:fld id="{08AC7C58-F6E0-F145-990B-C6A1BE8B6422}" type="slidenum">
              <a:rPr kumimoji="0" lang="en-US" altLang="en-US" sz="1300"/>
              <a:pPr>
                <a:spcBef>
                  <a:spcPct val="0"/>
                </a:spcBef>
              </a:pPr>
              <a:t>20</a:t>
            </a:fld>
            <a:endParaRPr kumimoji="0" lang="en-US" altLang="en-US" sz="1300"/>
          </a:p>
        </p:txBody>
      </p:sp>
      <p:sp>
        <p:nvSpPr>
          <p:cNvPr id="57346" name="Rectangle 2"/>
          <p:cNvSpPr>
            <a:spLocks noGrp="1" noRot="1" noChangeAspect="1" noChangeArrowheads="1" noTextEdit="1"/>
          </p:cNvSpPr>
          <p:nvPr>
            <p:ph type="sldImg"/>
          </p:nvPr>
        </p:nvSpPr>
        <p:spPr>
          <a:xfrm>
            <a:off x="455613" y="719138"/>
            <a:ext cx="6405562" cy="3603625"/>
          </a:xfrm>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484439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C25FCF-8C26-D44A-9F45-761864C4C5F5}" type="datetimeFigureOut">
              <a:rPr lang="en-US" smtClean="0"/>
              <a:t>10/5/20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BF917-FF3E-1148-BF7B-C30D48252B77}" type="slidenum">
              <a:rPr lang="en-US" smtClean="0"/>
              <a:t>‹#›</a:t>
            </a:fld>
            <a:endParaRPr lang="en-US"/>
          </a:p>
        </p:txBody>
      </p:sp>
    </p:spTree>
    <p:extLst>
      <p:ext uri="{BB962C8B-B14F-4D97-AF65-F5344CB8AC3E}">
        <p14:creationId xmlns:p14="http://schemas.microsoft.com/office/powerpoint/2010/main" val="930230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25FCF-8C26-D44A-9F45-761864C4C5F5}" type="datetimeFigureOut">
              <a:rPr lang="en-US" smtClean="0"/>
              <a:t>10/5/20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BF917-FF3E-1148-BF7B-C30D48252B77}" type="slidenum">
              <a:rPr lang="en-US" smtClean="0"/>
              <a:t>‹#›</a:t>
            </a:fld>
            <a:endParaRPr lang="en-US"/>
          </a:p>
        </p:txBody>
      </p:sp>
    </p:spTree>
    <p:extLst>
      <p:ext uri="{BB962C8B-B14F-4D97-AF65-F5344CB8AC3E}">
        <p14:creationId xmlns:p14="http://schemas.microsoft.com/office/powerpoint/2010/main" val="765506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25FCF-8C26-D44A-9F45-761864C4C5F5}" type="datetimeFigureOut">
              <a:rPr lang="en-US" smtClean="0"/>
              <a:t>10/5/20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BF917-FF3E-1148-BF7B-C30D48252B77}" type="slidenum">
              <a:rPr lang="en-US" smtClean="0"/>
              <a:t>‹#›</a:t>
            </a:fld>
            <a:endParaRPr lang="en-US"/>
          </a:p>
        </p:txBody>
      </p:sp>
    </p:spTree>
    <p:extLst>
      <p:ext uri="{BB962C8B-B14F-4D97-AF65-F5344CB8AC3E}">
        <p14:creationId xmlns:p14="http://schemas.microsoft.com/office/powerpoint/2010/main" val="287518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25FCF-8C26-D44A-9F45-761864C4C5F5}" type="datetimeFigureOut">
              <a:rPr lang="en-US" smtClean="0"/>
              <a:t>10/5/20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BF917-FF3E-1148-BF7B-C30D48252B77}" type="slidenum">
              <a:rPr lang="en-US" smtClean="0"/>
              <a:t>‹#›</a:t>
            </a:fld>
            <a:endParaRPr lang="en-US"/>
          </a:p>
        </p:txBody>
      </p:sp>
    </p:spTree>
    <p:extLst>
      <p:ext uri="{BB962C8B-B14F-4D97-AF65-F5344CB8AC3E}">
        <p14:creationId xmlns:p14="http://schemas.microsoft.com/office/powerpoint/2010/main" val="694777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C25FCF-8C26-D44A-9F45-761864C4C5F5}" type="datetimeFigureOut">
              <a:rPr lang="en-US" smtClean="0"/>
              <a:t>10/5/20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BF917-FF3E-1148-BF7B-C30D48252B77}" type="slidenum">
              <a:rPr lang="en-US" smtClean="0"/>
              <a:t>‹#›</a:t>
            </a:fld>
            <a:endParaRPr lang="en-US"/>
          </a:p>
        </p:txBody>
      </p:sp>
    </p:spTree>
    <p:extLst>
      <p:ext uri="{BB962C8B-B14F-4D97-AF65-F5344CB8AC3E}">
        <p14:creationId xmlns:p14="http://schemas.microsoft.com/office/powerpoint/2010/main" val="1256668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C25FCF-8C26-D44A-9F45-761864C4C5F5}" type="datetimeFigureOut">
              <a:rPr lang="en-US" smtClean="0"/>
              <a:t>10/5/20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6BF917-FF3E-1148-BF7B-C30D48252B77}" type="slidenum">
              <a:rPr lang="en-US" smtClean="0"/>
              <a:t>‹#›</a:t>
            </a:fld>
            <a:endParaRPr lang="en-US"/>
          </a:p>
        </p:txBody>
      </p:sp>
    </p:spTree>
    <p:extLst>
      <p:ext uri="{BB962C8B-B14F-4D97-AF65-F5344CB8AC3E}">
        <p14:creationId xmlns:p14="http://schemas.microsoft.com/office/powerpoint/2010/main" val="33226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C25FCF-8C26-D44A-9F45-761864C4C5F5}" type="datetimeFigureOut">
              <a:rPr lang="en-US" smtClean="0"/>
              <a:t>10/5/20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6BF917-FF3E-1148-BF7B-C30D48252B77}" type="slidenum">
              <a:rPr lang="en-US" smtClean="0"/>
              <a:t>‹#›</a:t>
            </a:fld>
            <a:endParaRPr lang="en-US"/>
          </a:p>
        </p:txBody>
      </p:sp>
    </p:spTree>
    <p:extLst>
      <p:ext uri="{BB962C8B-B14F-4D97-AF65-F5344CB8AC3E}">
        <p14:creationId xmlns:p14="http://schemas.microsoft.com/office/powerpoint/2010/main" val="922776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C25FCF-8C26-D44A-9F45-761864C4C5F5}" type="datetimeFigureOut">
              <a:rPr lang="en-US" smtClean="0"/>
              <a:t>10/5/20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6BF917-FF3E-1148-BF7B-C30D48252B77}" type="slidenum">
              <a:rPr lang="en-US" smtClean="0"/>
              <a:t>‹#›</a:t>
            </a:fld>
            <a:endParaRPr lang="en-US"/>
          </a:p>
        </p:txBody>
      </p:sp>
    </p:spTree>
    <p:extLst>
      <p:ext uri="{BB962C8B-B14F-4D97-AF65-F5344CB8AC3E}">
        <p14:creationId xmlns:p14="http://schemas.microsoft.com/office/powerpoint/2010/main" val="2120195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25FCF-8C26-D44A-9F45-761864C4C5F5}" type="datetimeFigureOut">
              <a:rPr lang="en-US" smtClean="0"/>
              <a:t>10/5/20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6BF917-FF3E-1148-BF7B-C30D48252B77}" type="slidenum">
              <a:rPr lang="en-US" smtClean="0"/>
              <a:t>‹#›</a:t>
            </a:fld>
            <a:endParaRPr lang="en-US"/>
          </a:p>
        </p:txBody>
      </p:sp>
    </p:spTree>
    <p:extLst>
      <p:ext uri="{BB962C8B-B14F-4D97-AF65-F5344CB8AC3E}">
        <p14:creationId xmlns:p14="http://schemas.microsoft.com/office/powerpoint/2010/main" val="92490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C25FCF-8C26-D44A-9F45-761864C4C5F5}" type="datetimeFigureOut">
              <a:rPr lang="en-US" smtClean="0"/>
              <a:t>10/5/20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6BF917-FF3E-1148-BF7B-C30D48252B77}" type="slidenum">
              <a:rPr lang="en-US" smtClean="0"/>
              <a:t>‹#›</a:t>
            </a:fld>
            <a:endParaRPr lang="en-US"/>
          </a:p>
        </p:txBody>
      </p:sp>
    </p:spTree>
    <p:extLst>
      <p:ext uri="{BB962C8B-B14F-4D97-AF65-F5344CB8AC3E}">
        <p14:creationId xmlns:p14="http://schemas.microsoft.com/office/powerpoint/2010/main" val="1439917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C25FCF-8C26-D44A-9F45-761864C4C5F5}" type="datetimeFigureOut">
              <a:rPr lang="en-US" smtClean="0"/>
              <a:t>10/5/20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6BF917-FF3E-1148-BF7B-C30D48252B77}" type="slidenum">
              <a:rPr lang="en-US" smtClean="0"/>
              <a:t>‹#›</a:t>
            </a:fld>
            <a:endParaRPr lang="en-US"/>
          </a:p>
        </p:txBody>
      </p:sp>
    </p:spTree>
    <p:extLst>
      <p:ext uri="{BB962C8B-B14F-4D97-AF65-F5344CB8AC3E}">
        <p14:creationId xmlns:p14="http://schemas.microsoft.com/office/powerpoint/2010/main" val="696792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C25FCF-8C26-D44A-9F45-761864C4C5F5}" type="datetimeFigureOut">
              <a:rPr lang="en-US" smtClean="0"/>
              <a:t>10/5/20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BF917-FF3E-1148-BF7B-C30D48252B77}" type="slidenum">
              <a:rPr lang="en-US" smtClean="0"/>
              <a:t>‹#›</a:t>
            </a:fld>
            <a:endParaRPr lang="en-US"/>
          </a:p>
        </p:txBody>
      </p:sp>
    </p:spTree>
    <p:extLst>
      <p:ext uri="{BB962C8B-B14F-4D97-AF65-F5344CB8AC3E}">
        <p14:creationId xmlns:p14="http://schemas.microsoft.com/office/powerpoint/2010/main" val="188776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oak.cs.ucla.edu/classes/cs246/paper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forms.gle/LgeRTAwyhnqAwzNT8"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ucla.zoom.us/j/93519403269" TargetMode="External"/><Relationship Id="rId2" Type="http://schemas.openxmlformats.org/officeDocument/2006/relationships/hyperlink" Target="https://ucla.zoom.us/j/96835293526"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piazza.com/class/kfmtpazr6o14ll" TargetMode="External"/><Relationship Id="rId2" Type="http://schemas.openxmlformats.org/officeDocument/2006/relationships/hyperlink" Target="http://oak.cs.ucla.edu/classes/cs246" TargetMode="Externa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hyperlink" Target="https://www.gradescope.com/courses/193352"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LgeRTAwyhnqAwzNT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ucla.zoom.us/j/93519403269" TargetMode="External"/><Relationship Id="rId2" Type="http://schemas.openxmlformats.org/officeDocument/2006/relationships/hyperlink" Target="mailto:cho@cs.ucla.edu" TargetMode="External"/><Relationship Id="rId1" Type="http://schemas.openxmlformats.org/officeDocument/2006/relationships/slideLayout" Target="../slideLayouts/slideLayout2.xml"/><Relationship Id="rId4" Type="http://schemas.openxmlformats.org/officeDocument/2006/relationships/hyperlink" Target="mailto:mdareddy@cs.ucla.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images.amazon.com/images/P/B00000K19E.01.MZZZZZZZ.gif" TargetMode="External"/><Relationship Id="rId13"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4.jpeg"/><Relationship Id="rId12" Type="http://schemas.openxmlformats.org/officeDocument/2006/relationships/image" Target="../media/image6.tif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hyperlink" Target="http://images.amazon.com/images/P/B00003CXDC.01.LZZZZZZZ.gif" TargetMode="External"/><Relationship Id="rId11" Type="http://schemas.openxmlformats.org/officeDocument/2006/relationships/image" Target="../media/image1.png"/><Relationship Id="rId5" Type="http://schemas.openxmlformats.org/officeDocument/2006/relationships/image" Target="../media/image3.png"/><Relationship Id="rId10" Type="http://schemas.openxmlformats.org/officeDocument/2006/relationships/oleObject" Target="../embeddings/oleObject1.bin"/><Relationship Id="rId4" Type="http://schemas.openxmlformats.org/officeDocument/2006/relationships/image" Target="../media/image2.png"/><Relationship Id="rId9" Type="http://schemas.openxmlformats.org/officeDocument/2006/relationships/image" Target="../media/image5.jpeg"/><Relationship Id="rId14" Type="http://schemas.openxmlformats.org/officeDocument/2006/relationships/image" Target="../media/image8.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43639"/>
            <a:ext cx="9671222" cy="2387600"/>
          </a:xfrm>
        </p:spPr>
        <p:txBody>
          <a:bodyPr>
            <a:normAutofit fontScale="90000"/>
          </a:bodyPr>
          <a:lstStyle/>
          <a:p>
            <a:r>
              <a:rPr lang="en-US" dirty="0"/>
              <a:t>CS246: Web Information Systems</a:t>
            </a:r>
            <a:br>
              <a:rPr lang="en-US" dirty="0"/>
            </a:br>
            <a:r>
              <a:rPr lang="en-US" dirty="0"/>
              <a:t> -- </a:t>
            </a:r>
            <a:r>
              <a:rPr lang="en-US" sz="4900" dirty="0"/>
              <a:t>Introduction</a:t>
            </a:r>
            <a:endParaRPr lang="en-US" dirty="0"/>
          </a:p>
        </p:txBody>
      </p:sp>
      <p:sp>
        <p:nvSpPr>
          <p:cNvPr id="3" name="Subtitle 2"/>
          <p:cNvSpPr>
            <a:spLocks noGrp="1"/>
          </p:cNvSpPr>
          <p:nvPr>
            <p:ph type="subTitle" idx="1"/>
          </p:nvPr>
        </p:nvSpPr>
        <p:spPr>
          <a:xfrm>
            <a:off x="1524000" y="4843154"/>
            <a:ext cx="9144000" cy="1291975"/>
          </a:xfrm>
        </p:spPr>
        <p:txBody>
          <a:bodyPr/>
          <a:lstStyle/>
          <a:p>
            <a:r>
              <a:rPr lang="en-US" dirty="0"/>
              <a:t>Professor Junghoo “John” Cho</a:t>
            </a:r>
          </a:p>
        </p:txBody>
      </p:sp>
    </p:spTree>
    <p:extLst>
      <p:ext uri="{BB962C8B-B14F-4D97-AF65-F5344CB8AC3E}">
        <p14:creationId xmlns:p14="http://schemas.microsoft.com/office/powerpoint/2010/main" val="48942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a:spcBef>
                <a:spcPct val="0"/>
              </a:spcBef>
              <a:buClrTx/>
              <a:buSzTx/>
              <a:buFontTx/>
              <a:buNone/>
            </a:pPr>
            <a:r>
              <a:rPr lang="en-US" altLang="en-US" sz="1000"/>
              <a:t>CS246 by John Cho</a:t>
            </a:r>
          </a:p>
        </p:txBody>
      </p:sp>
      <p:sp>
        <p:nvSpPr>
          <p:cNvPr id="3584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a:spcBef>
                <a:spcPct val="0"/>
              </a:spcBef>
              <a:buClrTx/>
              <a:buSzTx/>
              <a:buFontTx/>
              <a:buNone/>
            </a:pPr>
            <a:fld id="{B2846F3D-84D2-E842-A6E3-B02211EAC0F1}" type="slidenum">
              <a:rPr lang="en-US" altLang="en-US" sz="1000"/>
              <a:pPr>
                <a:spcBef>
                  <a:spcPct val="0"/>
                </a:spcBef>
                <a:buClrTx/>
                <a:buSzTx/>
                <a:buFontTx/>
                <a:buNone/>
              </a:pPr>
              <a:t>10</a:t>
            </a:fld>
            <a:endParaRPr lang="en-US" altLang="en-US" sz="1000"/>
          </a:p>
        </p:txBody>
      </p:sp>
      <p:sp>
        <p:nvSpPr>
          <p:cNvPr id="35843" name="Rectangle 2"/>
          <p:cNvSpPr>
            <a:spLocks noGrp="1" noChangeArrowheads="1"/>
          </p:cNvSpPr>
          <p:nvPr>
            <p:ph type="title"/>
          </p:nvPr>
        </p:nvSpPr>
        <p:spPr/>
        <p:txBody>
          <a:bodyPr/>
          <a:lstStyle/>
          <a:p>
            <a:pPr eaLnBrk="1" hangingPunct="1"/>
            <a:r>
              <a:rPr lang="en-US" altLang="en-US">
                <a:ea typeface="ＭＳ Ｐゴシック" charset="-128"/>
              </a:rPr>
              <a:t>Topic: Dynamic Integration</a:t>
            </a:r>
          </a:p>
        </p:txBody>
      </p:sp>
      <p:sp>
        <p:nvSpPr>
          <p:cNvPr id="35844" name="Text Box 3"/>
          <p:cNvSpPr txBox="1">
            <a:spLocks noChangeArrowheads="1"/>
          </p:cNvSpPr>
          <p:nvPr/>
        </p:nvSpPr>
        <p:spPr bwMode="auto">
          <a:xfrm>
            <a:off x="3352800" y="3276601"/>
            <a:ext cx="11477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defTabSz="912813">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defTabSz="912813">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defTabSz="912813">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defTabSz="912813">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defTabSz="912813"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defTabSz="912813"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defTabSz="912813"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defTabSz="912813"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r>
              <a:rPr lang="en-US" altLang="en-US" sz="2000" i="1">
                <a:latin typeface="Bookman Old Style" charset="0"/>
              </a:rPr>
              <a:t>Cars.com</a:t>
            </a:r>
          </a:p>
        </p:txBody>
      </p:sp>
      <p:sp>
        <p:nvSpPr>
          <p:cNvPr id="35845" name="Text Box 4"/>
          <p:cNvSpPr txBox="1">
            <a:spLocks noChangeArrowheads="1"/>
          </p:cNvSpPr>
          <p:nvPr/>
        </p:nvSpPr>
        <p:spPr bwMode="auto">
          <a:xfrm>
            <a:off x="7315201" y="3200401"/>
            <a:ext cx="15581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defTabSz="912813">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defTabSz="912813">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defTabSz="912813">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defTabSz="912813">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defTabSz="912813"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defTabSz="912813"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defTabSz="912813"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defTabSz="912813"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r>
              <a:rPr lang="en-US" altLang="en-US" sz="2000" i="1">
                <a:latin typeface="Bookman Old Style" charset="0"/>
              </a:rPr>
              <a:t>Amazon.com</a:t>
            </a:r>
          </a:p>
        </p:txBody>
      </p:sp>
      <p:sp>
        <p:nvSpPr>
          <p:cNvPr id="35846" name="Text Box 5"/>
          <p:cNvSpPr txBox="1">
            <a:spLocks noChangeArrowheads="1"/>
          </p:cNvSpPr>
          <p:nvPr/>
        </p:nvSpPr>
        <p:spPr bwMode="auto">
          <a:xfrm>
            <a:off x="2438401" y="5334001"/>
            <a:ext cx="19925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defTabSz="912813">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defTabSz="912813">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defTabSz="912813">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defTabSz="912813">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defTabSz="912813"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defTabSz="912813"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defTabSz="912813"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defTabSz="912813"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r>
              <a:rPr lang="en-US" altLang="en-US" sz="2000" i="1">
                <a:latin typeface="Bookman Old Style" charset="0"/>
              </a:rPr>
              <a:t>Apartments.com</a:t>
            </a:r>
          </a:p>
        </p:txBody>
      </p:sp>
      <p:pic>
        <p:nvPicPr>
          <p:cNvPr id="35847" name="Picture 6" descr="form-amaz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00201"/>
            <a:ext cx="3494088" cy="155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8" name="Picture 7" descr="form-apartm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1" y="3733801"/>
            <a:ext cx="2100263" cy="15414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9" name="Picture 8" descr="form-401carfind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1" y="3962400"/>
            <a:ext cx="3332163" cy="1119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50" name="Picture 9" descr="form-ca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1" y="1600201"/>
            <a:ext cx="2341563" cy="155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51" name="Text Box 10"/>
          <p:cNvSpPr txBox="1">
            <a:spLocks noChangeArrowheads="1"/>
          </p:cNvSpPr>
          <p:nvPr/>
        </p:nvSpPr>
        <p:spPr bwMode="auto">
          <a:xfrm>
            <a:off x="6629401" y="5181601"/>
            <a:ext cx="15020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defTabSz="912813">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defTabSz="912813">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defTabSz="912813">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defTabSz="912813">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defTabSz="912813"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defTabSz="912813"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defTabSz="912813"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defTabSz="912813"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r>
              <a:rPr lang="en-US" altLang="en-US" sz="2000" i="1" dirty="0" err="1">
                <a:latin typeface="Bookman Old Style" charset="0"/>
              </a:rPr>
              <a:t>Truecar.com</a:t>
            </a:r>
            <a:endParaRPr lang="en-US" altLang="en-US" sz="2000" i="1" dirty="0">
              <a:latin typeface="Bookman Old Style" charset="0"/>
            </a:endParaRPr>
          </a:p>
        </p:txBody>
      </p:sp>
    </p:spTree>
    <p:extLst>
      <p:ext uri="{BB962C8B-B14F-4D97-AF65-F5344CB8AC3E}">
        <p14:creationId xmlns:p14="http://schemas.microsoft.com/office/powerpoint/2010/main" val="1891235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a:spcBef>
                <a:spcPct val="0"/>
              </a:spcBef>
              <a:buClrTx/>
              <a:buSzTx/>
              <a:buFontTx/>
              <a:buNone/>
            </a:pPr>
            <a:r>
              <a:rPr lang="en-US" altLang="en-US" sz="1000"/>
              <a:t>CS246 by John Cho</a:t>
            </a:r>
          </a:p>
        </p:txBody>
      </p:sp>
      <p:sp>
        <p:nvSpPr>
          <p:cNvPr id="3789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a:spcBef>
                <a:spcPct val="0"/>
              </a:spcBef>
              <a:buClrTx/>
              <a:buSzTx/>
              <a:buFontTx/>
              <a:buNone/>
            </a:pPr>
            <a:fld id="{7F089F9C-A962-0D47-BDE5-3200920493E5}" type="slidenum">
              <a:rPr lang="en-US" altLang="en-US" sz="1000"/>
              <a:pPr>
                <a:spcBef>
                  <a:spcPct val="0"/>
                </a:spcBef>
                <a:buClrTx/>
                <a:buSzTx/>
                <a:buFontTx/>
                <a:buNone/>
              </a:pPr>
              <a:t>11</a:t>
            </a:fld>
            <a:endParaRPr lang="en-US" altLang="en-US" sz="1000"/>
          </a:p>
        </p:txBody>
      </p:sp>
      <p:sp>
        <p:nvSpPr>
          <p:cNvPr id="37891" name="Rectangle 2"/>
          <p:cNvSpPr>
            <a:spLocks noGrp="1" noChangeArrowheads="1"/>
          </p:cNvSpPr>
          <p:nvPr>
            <p:ph type="title"/>
          </p:nvPr>
        </p:nvSpPr>
        <p:spPr/>
        <p:txBody>
          <a:bodyPr/>
          <a:lstStyle/>
          <a:p>
            <a:pPr eaLnBrk="1" hangingPunct="1"/>
            <a:r>
              <a:rPr lang="en-US" altLang="en-US">
                <a:ea typeface="ＭＳ Ｐゴシック" charset="-128"/>
              </a:rPr>
              <a:t>Topic: Dynamic Integration</a:t>
            </a:r>
          </a:p>
        </p:txBody>
      </p:sp>
      <p:sp>
        <p:nvSpPr>
          <p:cNvPr id="37892" name="Text Box 3"/>
          <p:cNvSpPr txBox="1">
            <a:spLocks noChangeArrowheads="1"/>
          </p:cNvSpPr>
          <p:nvPr/>
        </p:nvSpPr>
        <p:spPr bwMode="auto">
          <a:xfrm>
            <a:off x="4449763" y="2811463"/>
            <a:ext cx="2362200" cy="588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algn="ctr">
              <a:spcBef>
                <a:spcPct val="50000"/>
              </a:spcBef>
              <a:buClrTx/>
              <a:buSzTx/>
              <a:buFontTx/>
              <a:buNone/>
            </a:pPr>
            <a:r>
              <a:rPr lang="en-US" altLang="en-US" sz="3200" b="1">
                <a:latin typeface="Times New Roman" charset="0"/>
              </a:rPr>
              <a:t>Mediator</a:t>
            </a:r>
          </a:p>
        </p:txBody>
      </p:sp>
      <p:sp>
        <p:nvSpPr>
          <p:cNvPr id="37893" name="Line 4"/>
          <p:cNvSpPr>
            <a:spLocks noChangeShapeType="1"/>
          </p:cNvSpPr>
          <p:nvPr/>
        </p:nvSpPr>
        <p:spPr bwMode="auto">
          <a:xfrm flipH="1">
            <a:off x="3500439" y="3467100"/>
            <a:ext cx="1901825" cy="68103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4" name="Line 5"/>
          <p:cNvSpPr>
            <a:spLocks noChangeShapeType="1"/>
          </p:cNvSpPr>
          <p:nvPr/>
        </p:nvSpPr>
        <p:spPr bwMode="auto">
          <a:xfrm>
            <a:off x="5630863" y="3467100"/>
            <a:ext cx="0" cy="7635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5" name="Line 6"/>
          <p:cNvSpPr>
            <a:spLocks noChangeShapeType="1"/>
          </p:cNvSpPr>
          <p:nvPr/>
        </p:nvSpPr>
        <p:spPr bwMode="auto">
          <a:xfrm>
            <a:off x="5859464" y="3467100"/>
            <a:ext cx="2255837" cy="6238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6" name="Rectangle 7"/>
          <p:cNvSpPr>
            <a:spLocks noChangeArrowheads="1"/>
          </p:cNvSpPr>
          <p:nvPr/>
        </p:nvSpPr>
        <p:spPr bwMode="auto">
          <a:xfrm>
            <a:off x="2438400" y="4267201"/>
            <a:ext cx="1809750" cy="466725"/>
          </a:xfrm>
          <a:prstGeom prst="rect">
            <a:avLst/>
          </a:prstGeom>
          <a:solidFill>
            <a:schemeClr val="bg1"/>
          </a:solidFill>
          <a:ln w="9525">
            <a:solidFill>
              <a:schemeClr val="tx1"/>
            </a:solidFill>
            <a:miter lim="800000"/>
            <a:headEnd/>
            <a:tailEnd/>
          </a:ln>
        </p:spPr>
        <p:txBody>
          <a:bodyPr lIns="92075" tIns="46038" rIns="92075" bIns="46038">
            <a:spAutoFit/>
          </a:bodyP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algn="ctr">
              <a:spcBef>
                <a:spcPct val="0"/>
              </a:spcBef>
              <a:buClrTx/>
              <a:buSzTx/>
              <a:buFontTx/>
              <a:buNone/>
            </a:pPr>
            <a:r>
              <a:rPr lang="en-US" altLang="en-US" sz="2400" b="1">
                <a:latin typeface="Arial Rounded MT Bold" charset="0"/>
              </a:rPr>
              <a:t>Wrapper</a:t>
            </a:r>
          </a:p>
        </p:txBody>
      </p:sp>
      <p:grpSp>
        <p:nvGrpSpPr>
          <p:cNvPr id="37897" name="Group 8"/>
          <p:cNvGrpSpPr>
            <a:grpSpLocks/>
          </p:cNvGrpSpPr>
          <p:nvPr/>
        </p:nvGrpSpPr>
        <p:grpSpPr bwMode="auto">
          <a:xfrm>
            <a:off x="2959101" y="5445126"/>
            <a:ext cx="601663" cy="606425"/>
            <a:chOff x="359" y="3460"/>
            <a:chExt cx="379" cy="382"/>
          </a:xfrm>
        </p:grpSpPr>
        <p:sp>
          <p:nvSpPr>
            <p:cNvPr id="37922" name="Rectangle 9"/>
            <p:cNvSpPr>
              <a:spLocks noChangeArrowheads="1"/>
            </p:cNvSpPr>
            <p:nvPr/>
          </p:nvSpPr>
          <p:spPr bwMode="auto">
            <a:xfrm>
              <a:off x="359" y="3516"/>
              <a:ext cx="376" cy="274"/>
            </a:xfrm>
            <a:prstGeom prst="rect">
              <a:avLst/>
            </a:prstGeom>
            <a:gradFill rotWithShape="0">
              <a:gsLst>
                <a:gs pos="0">
                  <a:srgbClr val="33CC33"/>
                </a:gs>
                <a:gs pos="50000">
                  <a:srgbClr val="48D148"/>
                </a:gs>
                <a:gs pos="100000">
                  <a:srgbClr val="33CC33"/>
                </a:gs>
              </a:gsLst>
              <a:lin ang="0" scaled="1"/>
            </a:gradFill>
            <a:ln w="12700">
              <a:solidFill>
                <a:schemeClr val="accent1"/>
              </a:solidFill>
              <a:miter lim="800000"/>
              <a:headEnd/>
              <a:tailEnd/>
            </a:ln>
          </p:spPr>
          <p:txBody>
            <a:bodyPr wrap="none" anchor="ct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endParaRPr lang="en-US" altLang="en-US" sz="1800"/>
            </a:p>
          </p:txBody>
        </p:sp>
        <p:grpSp>
          <p:nvGrpSpPr>
            <p:cNvPr id="37923" name="Group 10"/>
            <p:cNvGrpSpPr>
              <a:grpSpLocks/>
            </p:cNvGrpSpPr>
            <p:nvPr/>
          </p:nvGrpSpPr>
          <p:grpSpPr bwMode="auto">
            <a:xfrm>
              <a:off x="360" y="3460"/>
              <a:ext cx="378" cy="382"/>
              <a:chOff x="360" y="3460"/>
              <a:chExt cx="378" cy="382"/>
            </a:xfrm>
          </p:grpSpPr>
          <p:sp>
            <p:nvSpPr>
              <p:cNvPr id="37924" name="Line 11"/>
              <p:cNvSpPr>
                <a:spLocks noChangeShapeType="1"/>
              </p:cNvSpPr>
              <p:nvPr/>
            </p:nvSpPr>
            <p:spPr bwMode="auto">
              <a:xfrm>
                <a:off x="360" y="3509"/>
                <a:ext cx="0" cy="292"/>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925" name="Line 12"/>
              <p:cNvSpPr>
                <a:spLocks noChangeShapeType="1"/>
              </p:cNvSpPr>
              <p:nvPr/>
            </p:nvSpPr>
            <p:spPr bwMode="auto">
              <a:xfrm>
                <a:off x="738" y="3511"/>
                <a:ext cx="0" cy="292"/>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926" name="Oval 13"/>
              <p:cNvSpPr>
                <a:spLocks noChangeArrowheads="1"/>
              </p:cNvSpPr>
              <p:nvPr/>
            </p:nvSpPr>
            <p:spPr bwMode="auto">
              <a:xfrm>
                <a:off x="361" y="3460"/>
                <a:ext cx="376" cy="90"/>
              </a:xfrm>
              <a:prstGeom prst="ellipse">
                <a:avLst/>
              </a:prstGeom>
              <a:gradFill rotWithShape="0">
                <a:gsLst>
                  <a:gs pos="0">
                    <a:srgbClr val="33CC33"/>
                  </a:gs>
                  <a:gs pos="50000">
                    <a:srgbClr val="48D148"/>
                  </a:gs>
                  <a:gs pos="100000">
                    <a:srgbClr val="33CC33"/>
                  </a:gs>
                </a:gsLst>
                <a:lin ang="0" scaled="1"/>
              </a:gradFill>
              <a:ln w="12700">
                <a:solidFill>
                  <a:schemeClr val="accent1"/>
                </a:solidFill>
                <a:round/>
                <a:headEnd/>
                <a:tailEnd/>
              </a:ln>
            </p:spPr>
            <p:txBody>
              <a:bodyPr wrap="none" anchor="ct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endParaRPr lang="en-US" altLang="en-US" sz="1800"/>
              </a:p>
            </p:txBody>
          </p:sp>
          <p:sp>
            <p:nvSpPr>
              <p:cNvPr id="37927" name="Oval 14"/>
              <p:cNvSpPr>
                <a:spLocks noChangeArrowheads="1"/>
              </p:cNvSpPr>
              <p:nvPr/>
            </p:nvSpPr>
            <p:spPr bwMode="auto">
              <a:xfrm>
                <a:off x="361" y="3753"/>
                <a:ext cx="376" cy="89"/>
              </a:xfrm>
              <a:prstGeom prst="ellipse">
                <a:avLst/>
              </a:prstGeom>
              <a:gradFill rotWithShape="0">
                <a:gsLst>
                  <a:gs pos="0">
                    <a:srgbClr val="33CC33"/>
                  </a:gs>
                  <a:gs pos="50000">
                    <a:srgbClr val="48D148"/>
                  </a:gs>
                  <a:gs pos="100000">
                    <a:srgbClr val="33CC33"/>
                  </a:gs>
                </a:gsLst>
                <a:lin ang="0" scaled="1"/>
              </a:gradFill>
              <a:ln w="12700">
                <a:solidFill>
                  <a:schemeClr val="accent1"/>
                </a:solidFill>
                <a:round/>
                <a:headEnd/>
                <a:tailEnd/>
              </a:ln>
            </p:spPr>
            <p:txBody>
              <a:bodyPr wrap="none" anchor="ct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endParaRPr lang="en-US" altLang="en-US" sz="1800"/>
              </a:p>
            </p:txBody>
          </p:sp>
        </p:grpSp>
      </p:grpSp>
      <p:sp>
        <p:nvSpPr>
          <p:cNvPr id="37898" name="Rectangle 15"/>
          <p:cNvSpPr>
            <a:spLocks noChangeArrowheads="1"/>
          </p:cNvSpPr>
          <p:nvPr/>
        </p:nvSpPr>
        <p:spPr bwMode="auto">
          <a:xfrm>
            <a:off x="3662363" y="5462588"/>
            <a:ext cx="137795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a:spcBef>
                <a:spcPct val="0"/>
              </a:spcBef>
              <a:buClrTx/>
              <a:buSzTx/>
              <a:buFontTx/>
              <a:buNone/>
            </a:pPr>
            <a:r>
              <a:rPr lang="en-US" altLang="en-US" sz="2000" b="1">
                <a:latin typeface="Arial Rounded MT Bold" charset="0"/>
              </a:rPr>
              <a:t>Source 1</a:t>
            </a:r>
          </a:p>
        </p:txBody>
      </p:sp>
      <p:sp>
        <p:nvSpPr>
          <p:cNvPr id="37899" name="Rectangle 16"/>
          <p:cNvSpPr>
            <a:spLocks noChangeArrowheads="1"/>
          </p:cNvSpPr>
          <p:nvPr/>
        </p:nvSpPr>
        <p:spPr bwMode="auto">
          <a:xfrm>
            <a:off x="4800600" y="4191001"/>
            <a:ext cx="1828800" cy="466725"/>
          </a:xfrm>
          <a:prstGeom prst="rect">
            <a:avLst/>
          </a:prstGeom>
          <a:solidFill>
            <a:schemeClr val="bg1"/>
          </a:solidFill>
          <a:ln w="9525">
            <a:solidFill>
              <a:schemeClr val="tx1"/>
            </a:solidFill>
            <a:miter lim="800000"/>
            <a:headEnd/>
            <a:tailEnd/>
          </a:ln>
        </p:spPr>
        <p:txBody>
          <a:bodyPr lIns="92075" tIns="46038" rIns="92075" bIns="46038">
            <a:spAutoFit/>
          </a:bodyP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algn="ctr">
              <a:spcBef>
                <a:spcPct val="0"/>
              </a:spcBef>
              <a:buClrTx/>
              <a:buSzTx/>
              <a:buFontTx/>
              <a:buNone/>
            </a:pPr>
            <a:r>
              <a:rPr lang="en-US" altLang="en-US" sz="2400" b="1">
                <a:latin typeface="Arial Rounded MT Bold" charset="0"/>
              </a:rPr>
              <a:t>Wrapper</a:t>
            </a:r>
          </a:p>
        </p:txBody>
      </p:sp>
      <p:grpSp>
        <p:nvGrpSpPr>
          <p:cNvPr id="37900" name="Group 17"/>
          <p:cNvGrpSpPr>
            <a:grpSpLocks/>
          </p:cNvGrpSpPr>
          <p:nvPr/>
        </p:nvGrpSpPr>
        <p:grpSpPr bwMode="auto">
          <a:xfrm>
            <a:off x="5157788" y="5456239"/>
            <a:ext cx="601662" cy="606425"/>
            <a:chOff x="359" y="3460"/>
            <a:chExt cx="379" cy="382"/>
          </a:xfrm>
        </p:grpSpPr>
        <p:sp>
          <p:nvSpPr>
            <p:cNvPr id="37916" name="Rectangle 18"/>
            <p:cNvSpPr>
              <a:spLocks noChangeArrowheads="1"/>
            </p:cNvSpPr>
            <p:nvPr/>
          </p:nvSpPr>
          <p:spPr bwMode="auto">
            <a:xfrm>
              <a:off x="359" y="3516"/>
              <a:ext cx="376" cy="274"/>
            </a:xfrm>
            <a:prstGeom prst="rect">
              <a:avLst/>
            </a:prstGeom>
            <a:gradFill rotWithShape="0">
              <a:gsLst>
                <a:gs pos="0">
                  <a:srgbClr val="33CC33"/>
                </a:gs>
                <a:gs pos="50000">
                  <a:srgbClr val="48D148"/>
                </a:gs>
                <a:gs pos="100000">
                  <a:srgbClr val="33CC33"/>
                </a:gs>
              </a:gsLst>
              <a:lin ang="0" scaled="1"/>
            </a:gradFill>
            <a:ln w="12700">
              <a:solidFill>
                <a:schemeClr val="accent1"/>
              </a:solidFill>
              <a:miter lim="800000"/>
              <a:headEnd/>
              <a:tailEnd/>
            </a:ln>
          </p:spPr>
          <p:txBody>
            <a:bodyPr wrap="none" anchor="ct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endParaRPr lang="en-US" altLang="en-US" sz="1800"/>
            </a:p>
          </p:txBody>
        </p:sp>
        <p:grpSp>
          <p:nvGrpSpPr>
            <p:cNvPr id="37917" name="Group 19"/>
            <p:cNvGrpSpPr>
              <a:grpSpLocks/>
            </p:cNvGrpSpPr>
            <p:nvPr/>
          </p:nvGrpSpPr>
          <p:grpSpPr bwMode="auto">
            <a:xfrm>
              <a:off x="360" y="3460"/>
              <a:ext cx="378" cy="382"/>
              <a:chOff x="360" y="3460"/>
              <a:chExt cx="378" cy="382"/>
            </a:xfrm>
          </p:grpSpPr>
          <p:sp>
            <p:nvSpPr>
              <p:cNvPr id="37918" name="Line 20"/>
              <p:cNvSpPr>
                <a:spLocks noChangeShapeType="1"/>
              </p:cNvSpPr>
              <p:nvPr/>
            </p:nvSpPr>
            <p:spPr bwMode="auto">
              <a:xfrm>
                <a:off x="360" y="3509"/>
                <a:ext cx="0" cy="292"/>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919" name="Line 21"/>
              <p:cNvSpPr>
                <a:spLocks noChangeShapeType="1"/>
              </p:cNvSpPr>
              <p:nvPr/>
            </p:nvSpPr>
            <p:spPr bwMode="auto">
              <a:xfrm>
                <a:off x="738" y="3511"/>
                <a:ext cx="0" cy="292"/>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920" name="Oval 22"/>
              <p:cNvSpPr>
                <a:spLocks noChangeArrowheads="1"/>
              </p:cNvSpPr>
              <p:nvPr/>
            </p:nvSpPr>
            <p:spPr bwMode="auto">
              <a:xfrm>
                <a:off x="361" y="3460"/>
                <a:ext cx="376" cy="90"/>
              </a:xfrm>
              <a:prstGeom prst="ellipse">
                <a:avLst/>
              </a:prstGeom>
              <a:gradFill rotWithShape="0">
                <a:gsLst>
                  <a:gs pos="0">
                    <a:srgbClr val="33CC33"/>
                  </a:gs>
                  <a:gs pos="50000">
                    <a:srgbClr val="48D148"/>
                  </a:gs>
                  <a:gs pos="100000">
                    <a:srgbClr val="33CC33"/>
                  </a:gs>
                </a:gsLst>
                <a:lin ang="0" scaled="1"/>
              </a:gradFill>
              <a:ln w="12700">
                <a:solidFill>
                  <a:schemeClr val="accent1"/>
                </a:solidFill>
                <a:round/>
                <a:headEnd/>
                <a:tailEnd/>
              </a:ln>
            </p:spPr>
            <p:txBody>
              <a:bodyPr wrap="none" anchor="ct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endParaRPr lang="en-US" altLang="en-US" sz="1800"/>
              </a:p>
            </p:txBody>
          </p:sp>
          <p:sp>
            <p:nvSpPr>
              <p:cNvPr id="37921" name="Oval 23"/>
              <p:cNvSpPr>
                <a:spLocks noChangeArrowheads="1"/>
              </p:cNvSpPr>
              <p:nvPr/>
            </p:nvSpPr>
            <p:spPr bwMode="auto">
              <a:xfrm>
                <a:off x="361" y="3753"/>
                <a:ext cx="376" cy="89"/>
              </a:xfrm>
              <a:prstGeom prst="ellipse">
                <a:avLst/>
              </a:prstGeom>
              <a:gradFill rotWithShape="0">
                <a:gsLst>
                  <a:gs pos="0">
                    <a:srgbClr val="33CC33"/>
                  </a:gs>
                  <a:gs pos="50000">
                    <a:srgbClr val="48D148"/>
                  </a:gs>
                  <a:gs pos="100000">
                    <a:srgbClr val="33CC33"/>
                  </a:gs>
                </a:gsLst>
                <a:lin ang="0" scaled="1"/>
              </a:gradFill>
              <a:ln w="12700">
                <a:solidFill>
                  <a:schemeClr val="accent1"/>
                </a:solidFill>
                <a:round/>
                <a:headEnd/>
                <a:tailEnd/>
              </a:ln>
            </p:spPr>
            <p:txBody>
              <a:bodyPr wrap="none" anchor="ct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endParaRPr lang="en-US" altLang="en-US" sz="1800"/>
              </a:p>
            </p:txBody>
          </p:sp>
        </p:grpSp>
      </p:grpSp>
      <p:sp>
        <p:nvSpPr>
          <p:cNvPr id="37901" name="Rectangle 24"/>
          <p:cNvSpPr>
            <a:spLocks noChangeArrowheads="1"/>
          </p:cNvSpPr>
          <p:nvPr/>
        </p:nvSpPr>
        <p:spPr bwMode="auto">
          <a:xfrm>
            <a:off x="5859463" y="5473700"/>
            <a:ext cx="132715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a:spcBef>
                <a:spcPct val="0"/>
              </a:spcBef>
              <a:buClrTx/>
              <a:buSzTx/>
              <a:buFontTx/>
              <a:buNone/>
            </a:pPr>
            <a:r>
              <a:rPr lang="en-US" altLang="en-US" sz="2000" b="1">
                <a:latin typeface="Arial Rounded MT Bold" charset="0"/>
              </a:rPr>
              <a:t>Source 2</a:t>
            </a:r>
          </a:p>
        </p:txBody>
      </p:sp>
      <p:sp>
        <p:nvSpPr>
          <p:cNvPr id="37902" name="Rectangle 25"/>
          <p:cNvSpPr>
            <a:spLocks noChangeArrowheads="1"/>
          </p:cNvSpPr>
          <p:nvPr/>
        </p:nvSpPr>
        <p:spPr bwMode="auto">
          <a:xfrm>
            <a:off x="7459664" y="4230689"/>
            <a:ext cx="1760537" cy="466725"/>
          </a:xfrm>
          <a:prstGeom prst="rect">
            <a:avLst/>
          </a:prstGeom>
          <a:solidFill>
            <a:schemeClr val="bg1"/>
          </a:solidFill>
          <a:ln w="9525">
            <a:solidFill>
              <a:schemeClr val="tx1"/>
            </a:solidFill>
            <a:miter lim="800000"/>
            <a:headEnd/>
            <a:tailEnd/>
          </a:ln>
        </p:spPr>
        <p:txBody>
          <a:bodyPr lIns="92075" tIns="46038" rIns="92075" bIns="46038">
            <a:spAutoFit/>
          </a:bodyP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algn="ctr">
              <a:spcBef>
                <a:spcPct val="0"/>
              </a:spcBef>
              <a:buClrTx/>
              <a:buSzTx/>
              <a:buFontTx/>
              <a:buNone/>
            </a:pPr>
            <a:r>
              <a:rPr lang="en-US" altLang="en-US" sz="2400" b="1">
                <a:latin typeface="Arial Rounded MT Bold" charset="0"/>
              </a:rPr>
              <a:t>Wrapper</a:t>
            </a:r>
          </a:p>
        </p:txBody>
      </p:sp>
      <p:grpSp>
        <p:nvGrpSpPr>
          <p:cNvPr id="37903" name="Group 26"/>
          <p:cNvGrpSpPr>
            <a:grpSpLocks/>
          </p:cNvGrpSpPr>
          <p:nvPr/>
        </p:nvGrpSpPr>
        <p:grpSpPr bwMode="auto">
          <a:xfrm>
            <a:off x="7770814" y="5467351"/>
            <a:ext cx="600075" cy="606425"/>
            <a:chOff x="359" y="3460"/>
            <a:chExt cx="379" cy="382"/>
          </a:xfrm>
        </p:grpSpPr>
        <p:sp>
          <p:nvSpPr>
            <p:cNvPr id="37910" name="Rectangle 27"/>
            <p:cNvSpPr>
              <a:spLocks noChangeArrowheads="1"/>
            </p:cNvSpPr>
            <p:nvPr/>
          </p:nvSpPr>
          <p:spPr bwMode="auto">
            <a:xfrm>
              <a:off x="359" y="3516"/>
              <a:ext cx="376" cy="274"/>
            </a:xfrm>
            <a:prstGeom prst="rect">
              <a:avLst/>
            </a:prstGeom>
            <a:gradFill rotWithShape="0">
              <a:gsLst>
                <a:gs pos="0">
                  <a:srgbClr val="33CC33"/>
                </a:gs>
                <a:gs pos="50000">
                  <a:srgbClr val="48D148"/>
                </a:gs>
                <a:gs pos="100000">
                  <a:srgbClr val="33CC33"/>
                </a:gs>
              </a:gsLst>
              <a:lin ang="0" scaled="1"/>
            </a:gradFill>
            <a:ln w="12700">
              <a:solidFill>
                <a:schemeClr val="accent1"/>
              </a:solidFill>
              <a:miter lim="800000"/>
              <a:headEnd/>
              <a:tailEnd/>
            </a:ln>
          </p:spPr>
          <p:txBody>
            <a:bodyPr wrap="none" anchor="ct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endParaRPr lang="en-US" altLang="en-US" sz="1800"/>
            </a:p>
          </p:txBody>
        </p:sp>
        <p:grpSp>
          <p:nvGrpSpPr>
            <p:cNvPr id="37911" name="Group 28"/>
            <p:cNvGrpSpPr>
              <a:grpSpLocks/>
            </p:cNvGrpSpPr>
            <p:nvPr/>
          </p:nvGrpSpPr>
          <p:grpSpPr bwMode="auto">
            <a:xfrm>
              <a:off x="360" y="3460"/>
              <a:ext cx="378" cy="382"/>
              <a:chOff x="360" y="3460"/>
              <a:chExt cx="378" cy="382"/>
            </a:xfrm>
          </p:grpSpPr>
          <p:sp>
            <p:nvSpPr>
              <p:cNvPr id="37912" name="Line 29"/>
              <p:cNvSpPr>
                <a:spLocks noChangeShapeType="1"/>
              </p:cNvSpPr>
              <p:nvPr/>
            </p:nvSpPr>
            <p:spPr bwMode="auto">
              <a:xfrm>
                <a:off x="360" y="3509"/>
                <a:ext cx="0" cy="292"/>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913" name="Line 30"/>
              <p:cNvSpPr>
                <a:spLocks noChangeShapeType="1"/>
              </p:cNvSpPr>
              <p:nvPr/>
            </p:nvSpPr>
            <p:spPr bwMode="auto">
              <a:xfrm>
                <a:off x="738" y="3511"/>
                <a:ext cx="0" cy="292"/>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914" name="Oval 31"/>
              <p:cNvSpPr>
                <a:spLocks noChangeArrowheads="1"/>
              </p:cNvSpPr>
              <p:nvPr/>
            </p:nvSpPr>
            <p:spPr bwMode="auto">
              <a:xfrm>
                <a:off x="361" y="3460"/>
                <a:ext cx="376" cy="90"/>
              </a:xfrm>
              <a:prstGeom prst="ellipse">
                <a:avLst/>
              </a:prstGeom>
              <a:gradFill rotWithShape="0">
                <a:gsLst>
                  <a:gs pos="0">
                    <a:srgbClr val="33CC33"/>
                  </a:gs>
                  <a:gs pos="50000">
                    <a:srgbClr val="48D148"/>
                  </a:gs>
                  <a:gs pos="100000">
                    <a:srgbClr val="33CC33"/>
                  </a:gs>
                </a:gsLst>
                <a:lin ang="0" scaled="1"/>
              </a:gradFill>
              <a:ln w="12700">
                <a:solidFill>
                  <a:schemeClr val="accent1"/>
                </a:solidFill>
                <a:round/>
                <a:headEnd/>
                <a:tailEnd/>
              </a:ln>
            </p:spPr>
            <p:txBody>
              <a:bodyPr wrap="none" anchor="ct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endParaRPr lang="en-US" altLang="en-US" sz="1800"/>
              </a:p>
            </p:txBody>
          </p:sp>
          <p:sp>
            <p:nvSpPr>
              <p:cNvPr id="37915" name="Oval 32"/>
              <p:cNvSpPr>
                <a:spLocks noChangeArrowheads="1"/>
              </p:cNvSpPr>
              <p:nvPr/>
            </p:nvSpPr>
            <p:spPr bwMode="auto">
              <a:xfrm>
                <a:off x="361" y="3753"/>
                <a:ext cx="376" cy="89"/>
              </a:xfrm>
              <a:prstGeom prst="ellipse">
                <a:avLst/>
              </a:prstGeom>
              <a:gradFill rotWithShape="0">
                <a:gsLst>
                  <a:gs pos="0">
                    <a:srgbClr val="33CC33"/>
                  </a:gs>
                  <a:gs pos="50000">
                    <a:srgbClr val="48D148"/>
                  </a:gs>
                  <a:gs pos="100000">
                    <a:srgbClr val="33CC33"/>
                  </a:gs>
                </a:gsLst>
                <a:lin ang="0" scaled="1"/>
              </a:gradFill>
              <a:ln w="12700">
                <a:solidFill>
                  <a:schemeClr val="accent1"/>
                </a:solidFill>
                <a:round/>
                <a:headEnd/>
                <a:tailEnd/>
              </a:ln>
            </p:spPr>
            <p:txBody>
              <a:bodyPr wrap="none" anchor="ct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endParaRPr lang="en-US" altLang="en-US" sz="1800"/>
              </a:p>
            </p:txBody>
          </p:sp>
        </p:grpSp>
      </p:grpSp>
      <p:sp>
        <p:nvSpPr>
          <p:cNvPr id="37904" name="Rectangle 33"/>
          <p:cNvSpPr>
            <a:spLocks noChangeArrowheads="1"/>
          </p:cNvSpPr>
          <p:nvPr/>
        </p:nvSpPr>
        <p:spPr bwMode="auto">
          <a:xfrm>
            <a:off x="8470900" y="5484813"/>
            <a:ext cx="135255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a:spcBef>
                <a:spcPct val="0"/>
              </a:spcBef>
              <a:buClrTx/>
              <a:buSzTx/>
              <a:buFontTx/>
              <a:buNone/>
            </a:pPr>
            <a:r>
              <a:rPr lang="en-US" altLang="en-US" sz="2000" b="1">
                <a:latin typeface="Arial Rounded MT Bold" charset="0"/>
              </a:rPr>
              <a:t>Source n</a:t>
            </a:r>
          </a:p>
        </p:txBody>
      </p:sp>
      <p:sp>
        <p:nvSpPr>
          <p:cNvPr id="37905" name="Line 34"/>
          <p:cNvSpPr>
            <a:spLocks noChangeShapeType="1"/>
          </p:cNvSpPr>
          <p:nvPr/>
        </p:nvSpPr>
        <p:spPr bwMode="auto">
          <a:xfrm>
            <a:off x="3276600" y="4708526"/>
            <a:ext cx="0" cy="822325"/>
          </a:xfrm>
          <a:prstGeom prst="line">
            <a:avLst/>
          </a:prstGeom>
          <a:noFill/>
          <a:ln w="25400">
            <a:solidFill>
              <a:schemeClr val="tx1"/>
            </a:solidFill>
            <a:miter lim="800000"/>
            <a:headEnd type="triangle" w="lg" len="lg"/>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7906" name="Line 35"/>
          <p:cNvSpPr>
            <a:spLocks noChangeShapeType="1"/>
          </p:cNvSpPr>
          <p:nvPr/>
        </p:nvSpPr>
        <p:spPr bwMode="auto">
          <a:xfrm>
            <a:off x="5475288" y="4719639"/>
            <a:ext cx="0" cy="822325"/>
          </a:xfrm>
          <a:prstGeom prst="line">
            <a:avLst/>
          </a:prstGeom>
          <a:noFill/>
          <a:ln w="25400">
            <a:solidFill>
              <a:schemeClr val="tx1"/>
            </a:solidFill>
            <a:miter lim="800000"/>
            <a:headEnd type="triangle" w="lg" len="lg"/>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7907" name="Line 36"/>
          <p:cNvSpPr>
            <a:spLocks noChangeShapeType="1"/>
          </p:cNvSpPr>
          <p:nvPr/>
        </p:nvSpPr>
        <p:spPr bwMode="auto">
          <a:xfrm>
            <a:off x="8064500" y="4732339"/>
            <a:ext cx="0" cy="822325"/>
          </a:xfrm>
          <a:prstGeom prst="line">
            <a:avLst/>
          </a:prstGeom>
          <a:noFill/>
          <a:ln w="25400">
            <a:solidFill>
              <a:schemeClr val="tx1"/>
            </a:solidFill>
            <a:miter lim="800000"/>
            <a:headEnd type="triangle" w="lg" len="lg"/>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7909" name="Line 38"/>
          <p:cNvSpPr>
            <a:spLocks noChangeShapeType="1"/>
          </p:cNvSpPr>
          <p:nvPr/>
        </p:nvSpPr>
        <p:spPr bwMode="auto">
          <a:xfrm>
            <a:off x="5640388" y="2409826"/>
            <a:ext cx="0" cy="35401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41" name="Graphic 40" descr="Programmer">
            <a:extLst>
              <a:ext uri="{FF2B5EF4-FFF2-40B4-BE49-F238E27FC236}">
                <a16:creationId xmlns:a16="http://schemas.microsoft.com/office/drawing/2014/main" id="{3B92E115-2650-E643-B9E7-C1E7D21EB6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57788" y="1348584"/>
            <a:ext cx="914400" cy="914400"/>
          </a:xfrm>
          <a:prstGeom prst="rect">
            <a:avLst/>
          </a:prstGeom>
        </p:spPr>
      </p:pic>
    </p:spTree>
    <p:extLst>
      <p:ext uri="{BB962C8B-B14F-4D97-AF65-F5344CB8AC3E}">
        <p14:creationId xmlns:p14="http://schemas.microsoft.com/office/powerpoint/2010/main" val="94992520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a:spcBef>
                <a:spcPct val="0"/>
              </a:spcBef>
              <a:buClrTx/>
              <a:buSzTx/>
              <a:buFontTx/>
              <a:buNone/>
            </a:pPr>
            <a:r>
              <a:rPr lang="en-US" altLang="en-US" sz="1000"/>
              <a:t>CS246 by John Cho</a:t>
            </a:r>
          </a:p>
        </p:txBody>
      </p:sp>
      <p:sp>
        <p:nvSpPr>
          <p:cNvPr id="3993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a:spcBef>
                <a:spcPct val="0"/>
              </a:spcBef>
              <a:buClrTx/>
              <a:buSzTx/>
              <a:buFontTx/>
              <a:buNone/>
            </a:pPr>
            <a:fld id="{A687EB0B-A2C5-7744-90BF-AA30598D9D27}" type="slidenum">
              <a:rPr lang="en-US" altLang="en-US" sz="1000"/>
              <a:pPr>
                <a:spcBef>
                  <a:spcPct val="0"/>
                </a:spcBef>
                <a:buClrTx/>
                <a:buSzTx/>
                <a:buFontTx/>
                <a:buNone/>
              </a:pPr>
              <a:t>12</a:t>
            </a:fld>
            <a:endParaRPr lang="en-US" altLang="en-US" sz="1000"/>
          </a:p>
        </p:txBody>
      </p:sp>
      <p:sp>
        <p:nvSpPr>
          <p:cNvPr id="39939" name="Rectangle 2"/>
          <p:cNvSpPr>
            <a:spLocks noGrp="1" noChangeArrowheads="1"/>
          </p:cNvSpPr>
          <p:nvPr>
            <p:ph type="title"/>
          </p:nvPr>
        </p:nvSpPr>
        <p:spPr/>
        <p:txBody>
          <a:bodyPr/>
          <a:lstStyle/>
          <a:p>
            <a:pPr eaLnBrk="1" hangingPunct="1"/>
            <a:r>
              <a:rPr lang="en-US" altLang="en-US" dirty="0">
                <a:ea typeface="ＭＳ Ｐゴシック" charset="-128"/>
              </a:rPr>
              <a:t>Topic: Data Mining</a:t>
            </a:r>
          </a:p>
        </p:txBody>
      </p:sp>
      <p:pic>
        <p:nvPicPr>
          <p:cNvPr id="39940" name="Picture 3" descr="MP00023_"/>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05800" y="1905000"/>
            <a:ext cx="1828800" cy="2971800"/>
          </a:xfrm>
          <a:noFill/>
        </p:spPr>
      </p:pic>
      <p:sp>
        <p:nvSpPr>
          <p:cNvPr id="39941" name="Text Box 4"/>
          <p:cNvSpPr txBox="1">
            <a:spLocks noChangeArrowheads="1"/>
          </p:cNvSpPr>
          <p:nvPr/>
        </p:nvSpPr>
        <p:spPr bwMode="auto">
          <a:xfrm>
            <a:off x="8610600" y="3352801"/>
            <a:ext cx="13484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r>
              <a:rPr lang="en-US" altLang="en-US" sz="3200"/>
              <a:t>WWW</a:t>
            </a:r>
          </a:p>
        </p:txBody>
      </p:sp>
      <p:sp>
        <p:nvSpPr>
          <p:cNvPr id="39942" name="AutoShape 5"/>
          <p:cNvSpPr>
            <a:spLocks noChangeArrowheads="1"/>
          </p:cNvSpPr>
          <p:nvPr/>
        </p:nvSpPr>
        <p:spPr bwMode="auto">
          <a:xfrm>
            <a:off x="5257800" y="2590800"/>
            <a:ext cx="1752600" cy="2133600"/>
          </a:xfrm>
          <a:prstGeom prst="can">
            <a:avLst>
              <a:gd name="adj" fmla="val 30435"/>
            </a:avLst>
          </a:prstGeom>
          <a:noFill/>
          <a:ln w="952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413" tIns="45706" rIns="91413" bIns="45706" anchor="ctr"/>
          <a:lstStyle>
            <a:lvl1pPr defTabSz="912813">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defTabSz="912813">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defTabSz="912813">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defTabSz="912813">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defTabSz="912813">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defTabSz="912813"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defTabSz="912813"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defTabSz="912813"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defTabSz="912813"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algn="ctr">
              <a:spcBef>
                <a:spcPct val="0"/>
              </a:spcBef>
              <a:buClrTx/>
              <a:buSzTx/>
              <a:buFontTx/>
              <a:buNone/>
            </a:pPr>
            <a:endParaRPr lang="en-US" altLang="en-US" sz="2800" b="1" i="1">
              <a:solidFill>
                <a:schemeClr val="bg2"/>
              </a:solidFill>
              <a:latin typeface="Times New Roman" charset="0"/>
            </a:endParaRPr>
          </a:p>
        </p:txBody>
      </p:sp>
      <p:sp>
        <p:nvSpPr>
          <p:cNvPr id="39944" name="Text Box 7"/>
          <p:cNvSpPr txBox="1">
            <a:spLocks noChangeArrowheads="1"/>
          </p:cNvSpPr>
          <p:nvPr/>
        </p:nvSpPr>
        <p:spPr bwMode="auto">
          <a:xfrm>
            <a:off x="5334000" y="3429000"/>
            <a:ext cx="15827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r>
              <a:rPr lang="en-US" altLang="en-US" sz="1800"/>
              <a:t>Beatles	$10</a:t>
            </a:r>
          </a:p>
          <a:p>
            <a:pPr eaLnBrk="1" hangingPunct="1">
              <a:spcBef>
                <a:spcPct val="0"/>
              </a:spcBef>
              <a:buClrTx/>
              <a:buSzTx/>
              <a:buFontTx/>
              <a:buNone/>
            </a:pPr>
            <a:r>
              <a:rPr lang="en-US" altLang="en-US" sz="1800"/>
              <a:t>Madonna $20</a:t>
            </a:r>
          </a:p>
          <a:p>
            <a:pPr eaLnBrk="1" hangingPunct="1">
              <a:spcBef>
                <a:spcPct val="0"/>
              </a:spcBef>
              <a:buClrTx/>
              <a:buSzTx/>
              <a:buFontTx/>
              <a:buNone/>
            </a:pPr>
            <a:r>
              <a:rPr lang="en-US" altLang="en-US" sz="1800"/>
              <a:t>NSync	$20</a:t>
            </a:r>
          </a:p>
        </p:txBody>
      </p:sp>
      <p:sp>
        <p:nvSpPr>
          <p:cNvPr id="39945" name="Line 8"/>
          <p:cNvSpPr>
            <a:spLocks noChangeShapeType="1"/>
          </p:cNvSpPr>
          <p:nvPr/>
        </p:nvSpPr>
        <p:spPr bwMode="auto">
          <a:xfrm flipH="1">
            <a:off x="7239000" y="3429000"/>
            <a:ext cx="990600" cy="0"/>
          </a:xfrm>
          <a:prstGeom prst="line">
            <a:avLst/>
          </a:prstGeom>
          <a:noFill/>
          <a:ln w="47625">
            <a:solidFill>
              <a:schemeClr val="tx1"/>
            </a:solidFill>
            <a:miter lim="800000"/>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9946" name="Line 9"/>
          <p:cNvSpPr>
            <a:spLocks noChangeShapeType="1"/>
          </p:cNvSpPr>
          <p:nvPr/>
        </p:nvSpPr>
        <p:spPr bwMode="auto">
          <a:xfrm>
            <a:off x="4419600" y="3505200"/>
            <a:ext cx="685800" cy="0"/>
          </a:xfrm>
          <a:prstGeom prst="line">
            <a:avLst/>
          </a:prstGeom>
          <a:noFill/>
          <a:ln w="47625">
            <a:solidFill>
              <a:schemeClr val="tx1"/>
            </a:solidFill>
            <a:miter lim="800000"/>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9947" name="Text Box 10"/>
          <p:cNvSpPr txBox="1">
            <a:spLocks noChangeArrowheads="1"/>
          </p:cNvSpPr>
          <p:nvPr/>
        </p:nvSpPr>
        <p:spPr bwMode="auto">
          <a:xfrm>
            <a:off x="4724401" y="1828800"/>
            <a:ext cx="29575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r>
              <a:rPr lang="en-US" altLang="en-US" sz="3200"/>
              <a:t>Structured data</a:t>
            </a:r>
          </a:p>
        </p:txBody>
      </p:sp>
      <p:sp>
        <p:nvSpPr>
          <p:cNvPr id="39948" name="Rectangle 11"/>
          <p:cNvSpPr>
            <a:spLocks noChangeArrowheads="1"/>
          </p:cNvSpPr>
          <p:nvPr/>
        </p:nvSpPr>
        <p:spPr bwMode="auto">
          <a:xfrm>
            <a:off x="1981200" y="5029201"/>
            <a:ext cx="82296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eaLnBrk="1" hangingPunct="1"/>
            <a:r>
              <a:rPr lang="en-US" altLang="en-US" dirty="0"/>
              <a:t>How can we extract </a:t>
            </a:r>
            <a:r>
              <a:rPr lang="ja-JP" altLang="en-US" dirty="0"/>
              <a:t>“</a:t>
            </a:r>
            <a:r>
              <a:rPr lang="en-US" altLang="ja-JP" dirty="0"/>
              <a:t>structured data</a:t>
            </a:r>
            <a:r>
              <a:rPr lang="ja-JP" altLang="en-US" dirty="0"/>
              <a:t>”</a:t>
            </a:r>
            <a:r>
              <a:rPr lang="en-US" altLang="ja-JP" dirty="0"/>
              <a:t> from unstructured/free text automatically?</a:t>
            </a:r>
            <a:endParaRPr lang="en-US" altLang="en-US" dirty="0"/>
          </a:p>
        </p:txBody>
      </p:sp>
      <p:pic>
        <p:nvPicPr>
          <p:cNvPr id="16" name="Graphic 15" descr="Programmer">
            <a:extLst>
              <a:ext uri="{FF2B5EF4-FFF2-40B4-BE49-F238E27FC236}">
                <a16:creationId xmlns:a16="http://schemas.microsoft.com/office/drawing/2014/main" id="{769563F7-9D29-C643-8AEB-433FA60747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86000" y="2590800"/>
            <a:ext cx="1676400" cy="1676400"/>
          </a:xfrm>
          <a:prstGeom prst="rect">
            <a:avLst/>
          </a:prstGeom>
        </p:spPr>
      </p:pic>
    </p:spTree>
    <p:extLst>
      <p:ext uri="{BB962C8B-B14F-4D97-AF65-F5344CB8AC3E}">
        <p14:creationId xmlns:p14="http://schemas.microsoft.com/office/powerpoint/2010/main" val="1070910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of CS246</a:t>
            </a:r>
          </a:p>
        </p:txBody>
      </p:sp>
      <p:sp>
        <p:nvSpPr>
          <p:cNvPr id="3" name="Content Placeholder 2"/>
          <p:cNvSpPr>
            <a:spLocks noGrp="1"/>
          </p:cNvSpPr>
          <p:nvPr>
            <p:ph idx="1"/>
          </p:nvPr>
        </p:nvSpPr>
        <p:spPr/>
        <p:txBody>
          <a:bodyPr/>
          <a:lstStyle/>
          <a:p>
            <a:r>
              <a:rPr lang="en-US" dirty="0"/>
              <a:t>Central Indexing a.k.a. “Search Engine”</a:t>
            </a:r>
          </a:p>
          <a:p>
            <a:pPr lvl="1"/>
            <a:r>
              <a:rPr lang="en-US" dirty="0"/>
              <a:t>Information Retrieval (IR) System</a:t>
            </a:r>
          </a:p>
          <a:p>
            <a:pPr lvl="1"/>
            <a:r>
              <a:rPr lang="en-US" dirty="0"/>
              <a:t>Systems backed by 50-year research</a:t>
            </a:r>
          </a:p>
          <a:p>
            <a:r>
              <a:rPr lang="en-US" dirty="0"/>
              <a:t>Challenge: How can we support intuitive “natural-language based” search on Web documents?</a:t>
            </a:r>
          </a:p>
          <a:p>
            <a:pPr lvl="1"/>
            <a:r>
              <a:rPr lang="en-US" dirty="0"/>
              <a:t>How can machines “discover” Web pages?</a:t>
            </a:r>
          </a:p>
          <a:p>
            <a:pPr lvl="1"/>
            <a:r>
              <a:rPr lang="en-US" dirty="0"/>
              <a:t>How can machines “understand” text and query?</a:t>
            </a:r>
          </a:p>
          <a:p>
            <a:pPr lvl="1"/>
            <a:r>
              <a:rPr lang="en-US" dirty="0"/>
              <a:t>How can machines identify “relevant” document?</a:t>
            </a:r>
          </a:p>
          <a:p>
            <a:pPr lvl="1"/>
            <a:r>
              <a:rPr lang="en-US" dirty="0"/>
              <a:t>How can machines return documents quickly?</a:t>
            </a:r>
          </a:p>
          <a:p>
            <a:r>
              <a:rPr lang="en-US" dirty="0"/>
              <a:t>Possibly other approaches as well depending on student interest</a:t>
            </a:r>
            <a:r>
              <a:rPr lang="mr-IN" dirty="0"/>
              <a:t>…</a:t>
            </a:r>
            <a:endParaRPr lang="en-US" dirty="0"/>
          </a:p>
        </p:txBody>
      </p:sp>
    </p:spTree>
    <p:extLst>
      <p:ext uri="{BB962C8B-B14F-4D97-AF65-F5344CB8AC3E}">
        <p14:creationId xmlns:p14="http://schemas.microsoft.com/office/powerpoint/2010/main" val="108414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Prerequisite</a:t>
            </a:r>
          </a:p>
        </p:txBody>
      </p:sp>
      <p:sp>
        <p:nvSpPr>
          <p:cNvPr id="3" name="Content Placeholder 2"/>
          <p:cNvSpPr>
            <a:spLocks noGrp="1"/>
          </p:cNvSpPr>
          <p:nvPr>
            <p:ph idx="1"/>
          </p:nvPr>
        </p:nvSpPr>
        <p:spPr/>
        <p:txBody>
          <a:bodyPr/>
          <a:lstStyle/>
          <a:p>
            <a:r>
              <a:rPr lang="en-US" altLang="en-US" dirty="0">
                <a:ea typeface="ＭＳ Ｐゴシック" charset="-128"/>
              </a:rPr>
              <a:t>Introductory database, e.g., CS143</a:t>
            </a:r>
          </a:p>
          <a:p>
            <a:pPr lvl="1"/>
            <a:r>
              <a:rPr lang="en-US" altLang="en-US" dirty="0">
                <a:ea typeface="ＭＳ Ｐゴシック" charset="-128"/>
              </a:rPr>
              <a:t>e.g.: query? SQL?</a:t>
            </a:r>
          </a:p>
          <a:p>
            <a:r>
              <a:rPr lang="en-US" altLang="en-US" dirty="0">
                <a:ea typeface="ＭＳ Ｐゴシック" charset="-128"/>
              </a:rPr>
              <a:t>Basic algorithms and data structures</a:t>
            </a:r>
          </a:p>
          <a:p>
            <a:r>
              <a:rPr lang="en-US" altLang="en-US" dirty="0">
                <a:ea typeface="ＭＳ Ｐゴシック" charset="-128"/>
              </a:rPr>
              <a:t>Basic probability and statistics</a:t>
            </a:r>
          </a:p>
          <a:p>
            <a:pPr lvl="1"/>
            <a:r>
              <a:rPr lang="en-US" altLang="en-US" dirty="0">
                <a:latin typeface="Times New Roman" charset="0"/>
                <a:ea typeface="ＭＳ Ｐゴシック" charset="-128"/>
                <a:sym typeface="Symbol" charset="2"/>
              </a:rPr>
              <a:t>P(</a:t>
            </a:r>
            <a:r>
              <a:rPr lang="en-US" altLang="en-US" i="1" dirty="0">
                <a:latin typeface="Times New Roman" charset="0"/>
                <a:ea typeface="ＭＳ Ｐゴシック" charset="-128"/>
                <a:sym typeface="Symbol" charset="2"/>
              </a:rPr>
              <a:t>A|C</a:t>
            </a:r>
            <a:r>
              <a:rPr lang="en-US" altLang="en-US" dirty="0">
                <a:latin typeface="Times New Roman" charset="0"/>
                <a:ea typeface="ＭＳ Ｐゴシック" charset="-128"/>
                <a:sym typeface="Symbol" charset="2"/>
              </a:rPr>
              <a:t>), Bayes rule, …</a:t>
            </a:r>
            <a:r>
              <a:rPr lang="en-US" altLang="en-US" i="1" dirty="0">
                <a:latin typeface="Times New Roman" charset="0"/>
                <a:ea typeface="ＭＳ Ｐゴシック" charset="-128"/>
                <a:sym typeface="Symbol" charset="2"/>
              </a:rPr>
              <a:t> </a:t>
            </a:r>
            <a:endParaRPr lang="en-US" altLang="en-US" dirty="0">
              <a:ea typeface="ＭＳ Ｐゴシック" charset="-128"/>
              <a:sym typeface="Symbol" charset="2"/>
            </a:endParaRPr>
          </a:p>
          <a:p>
            <a:r>
              <a:rPr lang="en-US" altLang="en-US" dirty="0">
                <a:ea typeface="ＭＳ Ｐゴシック" charset="-128"/>
              </a:rPr>
              <a:t>Programming experience</a:t>
            </a:r>
          </a:p>
          <a:p>
            <a:pPr lvl="1"/>
            <a:r>
              <a:rPr lang="en-US" altLang="en-US" dirty="0">
                <a:ea typeface="ＭＳ Ｐゴシック" charset="-128"/>
              </a:rPr>
              <a:t>Project is done using basic Java</a:t>
            </a:r>
          </a:p>
        </p:txBody>
      </p:sp>
    </p:spTree>
    <p:extLst>
      <p:ext uri="{BB962C8B-B14F-4D97-AF65-F5344CB8AC3E}">
        <p14:creationId xmlns:p14="http://schemas.microsoft.com/office/powerpoint/2010/main" val="523579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Workload</a:t>
            </a:r>
          </a:p>
        </p:txBody>
      </p:sp>
      <p:sp>
        <p:nvSpPr>
          <p:cNvPr id="3" name="Content Placeholder 2"/>
          <p:cNvSpPr>
            <a:spLocks noGrp="1"/>
          </p:cNvSpPr>
          <p:nvPr>
            <p:ph idx="1"/>
          </p:nvPr>
        </p:nvSpPr>
        <p:spPr/>
        <p:txBody>
          <a:bodyPr/>
          <a:lstStyle/>
          <a:p>
            <a:r>
              <a:rPr lang="en-US" dirty="0"/>
              <a:t>Lectures: 4 hours per week</a:t>
            </a:r>
          </a:p>
          <a:p>
            <a:r>
              <a:rPr lang="en-US" dirty="0"/>
              <a:t>Paper reading assignments</a:t>
            </a:r>
          </a:p>
          <a:p>
            <a:pPr lvl="1"/>
            <a:r>
              <a:rPr lang="en-US" dirty="0"/>
              <a:t>Submit short summary for each paper</a:t>
            </a:r>
          </a:p>
          <a:p>
            <a:pPr lvl="1"/>
            <a:r>
              <a:rPr lang="en-US" dirty="0"/>
              <a:t>About one paper per week</a:t>
            </a:r>
          </a:p>
          <a:p>
            <a:r>
              <a:rPr lang="en-US" dirty="0"/>
              <a:t>Project</a:t>
            </a:r>
          </a:p>
          <a:p>
            <a:pPr lvl="1"/>
            <a:r>
              <a:rPr lang="en-US" dirty="0"/>
              <a:t>Split into four parts</a:t>
            </a:r>
          </a:p>
          <a:p>
            <a:pPr lvl="1"/>
            <a:r>
              <a:rPr lang="en-US" dirty="0"/>
              <a:t>Use </a:t>
            </a:r>
            <a:r>
              <a:rPr lang="en-US" dirty="0" err="1"/>
              <a:t>ElasticSearch</a:t>
            </a:r>
            <a:r>
              <a:rPr lang="en-US" dirty="0"/>
              <a:t>, Mallet, and Java to index and analyze Wikipedia documents</a:t>
            </a:r>
          </a:p>
          <a:p>
            <a:pPr lvl="1"/>
            <a:r>
              <a:rPr lang="en-US" dirty="0"/>
              <a:t>Students must know (or is willing to learn) basic Java and Unix</a:t>
            </a:r>
          </a:p>
          <a:p>
            <a:r>
              <a:rPr lang="en-US" dirty="0"/>
              <a:t>One exam (final)</a:t>
            </a:r>
          </a:p>
        </p:txBody>
      </p:sp>
    </p:spTree>
    <p:extLst>
      <p:ext uri="{BB962C8B-B14F-4D97-AF65-F5344CB8AC3E}">
        <p14:creationId xmlns:p14="http://schemas.microsoft.com/office/powerpoint/2010/main" val="137135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7482"/>
            <a:ext cx="10515600" cy="1325563"/>
          </a:xfrm>
        </p:spPr>
        <p:txBody>
          <a:bodyPr/>
          <a:lstStyle/>
          <a:p>
            <a:r>
              <a:rPr lang="en-US" dirty="0"/>
              <a:t>Course Objective</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t>Learn theory (lectures)</a:t>
            </a:r>
          </a:p>
          <a:p>
            <a:pPr lvl="1"/>
            <a:r>
              <a:rPr lang="en-US" dirty="0"/>
              <a:t>Information retrieval (IR) models, data structures and algorithms</a:t>
            </a:r>
          </a:p>
          <a:p>
            <a:pPr lvl="1"/>
            <a:r>
              <a:rPr lang="en-US" dirty="0"/>
              <a:t>Search engine architecture and algorithms</a:t>
            </a:r>
          </a:p>
          <a:p>
            <a:pPr marL="514350" indent="-514350">
              <a:buFont typeface="+mj-lt"/>
              <a:buAutoNum type="arabicPeriod"/>
            </a:pPr>
            <a:r>
              <a:rPr lang="en-US" dirty="0"/>
              <a:t>Learn practical tools (projects)</a:t>
            </a:r>
          </a:p>
          <a:p>
            <a:pPr lvl="1"/>
            <a:r>
              <a:rPr lang="en-US" dirty="0"/>
              <a:t>Theory without practice is an “intellectual pastime”</a:t>
            </a:r>
          </a:p>
          <a:p>
            <a:pPr lvl="1"/>
            <a:r>
              <a:rPr lang="en-US" dirty="0"/>
              <a:t>Learn how to “implement” learned theory using real tools</a:t>
            </a:r>
          </a:p>
          <a:p>
            <a:pPr marL="514350" indent="-514350">
              <a:buFont typeface="+mj-lt"/>
              <a:buAutoNum type="arabicPeriod"/>
            </a:pPr>
            <a:r>
              <a:rPr lang="en-US" dirty="0"/>
              <a:t>Learn how to read paper (paper reading assignments)</a:t>
            </a:r>
          </a:p>
          <a:p>
            <a:pPr lvl="1"/>
            <a:r>
              <a:rPr lang="en-US" dirty="0"/>
              <a:t>Reading papers is what you do as a software engineer or research scientist</a:t>
            </a:r>
          </a:p>
          <a:p>
            <a:pPr lvl="1"/>
            <a:r>
              <a:rPr lang="en-US" dirty="0"/>
              <a:t>Reading papers is hard! Papers are written with different objectives than textbooks</a:t>
            </a:r>
          </a:p>
          <a:p>
            <a:pPr lvl="1"/>
            <a:r>
              <a:rPr lang="en-US" dirty="0"/>
              <a:t>It takes time and practice to learn reading papers</a:t>
            </a:r>
          </a:p>
          <a:p>
            <a:pPr lvl="1"/>
            <a:endParaRPr lang="en-US" dirty="0"/>
          </a:p>
        </p:txBody>
      </p:sp>
    </p:spTree>
    <p:extLst>
      <p:ext uri="{BB962C8B-B14F-4D97-AF65-F5344CB8AC3E}">
        <p14:creationId xmlns:p14="http://schemas.microsoft.com/office/powerpoint/2010/main" val="721113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a:spcBef>
                <a:spcPct val="0"/>
              </a:spcBef>
              <a:buClrTx/>
              <a:buSzTx/>
              <a:buFontTx/>
              <a:buNone/>
            </a:pPr>
            <a:r>
              <a:rPr lang="en-US" altLang="en-US" sz="1000"/>
              <a:t>CS246 by John Cho</a:t>
            </a:r>
          </a:p>
        </p:txBody>
      </p:sp>
      <p:sp>
        <p:nvSpPr>
          <p:cNvPr id="46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a:spcBef>
                <a:spcPct val="0"/>
              </a:spcBef>
              <a:buClrTx/>
              <a:buSzTx/>
              <a:buFontTx/>
              <a:buNone/>
            </a:pPr>
            <a:fld id="{57C6ADD5-BCCC-5647-A877-FFFFFB5C1E58}" type="slidenum">
              <a:rPr lang="en-US" altLang="en-US" sz="1000"/>
              <a:pPr>
                <a:spcBef>
                  <a:spcPct val="0"/>
                </a:spcBef>
                <a:buClrTx/>
                <a:buSzTx/>
                <a:buFontTx/>
                <a:buNone/>
              </a:pPr>
              <a:t>17</a:t>
            </a:fld>
            <a:endParaRPr lang="en-US" altLang="en-US" sz="1000"/>
          </a:p>
        </p:txBody>
      </p:sp>
      <p:sp>
        <p:nvSpPr>
          <p:cNvPr id="46083" name="Rectangle 2"/>
          <p:cNvSpPr>
            <a:spLocks noGrp="1" noChangeArrowheads="1"/>
          </p:cNvSpPr>
          <p:nvPr>
            <p:ph type="title"/>
          </p:nvPr>
        </p:nvSpPr>
        <p:spPr/>
        <p:txBody>
          <a:bodyPr/>
          <a:lstStyle/>
          <a:p>
            <a:pPr eaLnBrk="1" hangingPunct="1"/>
            <a:r>
              <a:rPr lang="en-US" altLang="en-US">
                <a:ea typeface="ＭＳ Ｐゴシック" charset="-128"/>
              </a:rPr>
              <a:t>Paper Reading</a:t>
            </a:r>
          </a:p>
        </p:txBody>
      </p:sp>
      <p:sp>
        <p:nvSpPr>
          <p:cNvPr id="46084" name="Rectangle 3"/>
          <p:cNvSpPr>
            <a:spLocks noGrp="1" noChangeArrowheads="1"/>
          </p:cNvSpPr>
          <p:nvPr>
            <p:ph type="body" idx="1"/>
          </p:nvPr>
        </p:nvSpPr>
        <p:spPr/>
        <p:txBody>
          <a:bodyPr>
            <a:normAutofit lnSpcReduction="10000"/>
          </a:bodyPr>
          <a:lstStyle/>
          <a:p>
            <a:pPr eaLnBrk="1" hangingPunct="1">
              <a:lnSpc>
                <a:spcPct val="80000"/>
              </a:lnSpc>
            </a:pPr>
            <a:r>
              <a:rPr lang="en-US" altLang="en-US" sz="2600" dirty="0">
                <a:ea typeface="ＭＳ Ｐゴシック" charset="-128"/>
              </a:rPr>
              <a:t>Why: </a:t>
            </a:r>
          </a:p>
          <a:p>
            <a:pPr lvl="1" eaLnBrk="1" hangingPunct="1">
              <a:lnSpc>
                <a:spcPct val="80000"/>
              </a:lnSpc>
            </a:pPr>
            <a:r>
              <a:rPr lang="en-US" altLang="en-US" sz="2200" dirty="0">
                <a:ea typeface="ＭＳ Ｐゴシック" charset="-128"/>
              </a:rPr>
              <a:t>Something that you will do all the time as a software engineer or researcher</a:t>
            </a:r>
          </a:p>
          <a:p>
            <a:pPr lvl="1" eaLnBrk="1" hangingPunct="1">
              <a:lnSpc>
                <a:spcPct val="80000"/>
              </a:lnSpc>
            </a:pPr>
            <a:r>
              <a:rPr lang="en-US" altLang="en-US" sz="2200" dirty="0">
                <a:ea typeface="ＭＳ Ｐゴシック" charset="-128"/>
              </a:rPr>
              <a:t>Learn to be critical and communicate well</a:t>
            </a:r>
          </a:p>
          <a:p>
            <a:pPr lvl="1" eaLnBrk="1" hangingPunct="1">
              <a:lnSpc>
                <a:spcPct val="80000"/>
              </a:lnSpc>
            </a:pPr>
            <a:r>
              <a:rPr lang="en-US" altLang="en-US" sz="2200" dirty="0">
                <a:ea typeface="ＭＳ Ｐゴシック" charset="-128"/>
              </a:rPr>
              <a:t>Acquire knowledge to conduct research and/or project</a:t>
            </a:r>
          </a:p>
          <a:p>
            <a:pPr>
              <a:lnSpc>
                <a:spcPct val="80000"/>
              </a:lnSpc>
            </a:pPr>
            <a:r>
              <a:rPr lang="en-US" altLang="en-US" sz="2600" dirty="0">
                <a:ea typeface="ＭＳ Ｐゴシック" charset="-128"/>
              </a:rPr>
              <a:t>What:</a:t>
            </a:r>
          </a:p>
          <a:p>
            <a:pPr lvl="1">
              <a:lnSpc>
                <a:spcPct val="80000"/>
              </a:lnSpc>
            </a:pPr>
            <a:r>
              <a:rPr lang="en-US" altLang="en-US" sz="2200" dirty="0">
                <a:ea typeface="ＭＳ Ｐゴシック" charset="-128"/>
              </a:rPr>
              <a:t>“Classic papers” in information retrieval, search engines, </a:t>
            </a:r>
            <a:r>
              <a:rPr lang="en-US" altLang="en-US" sz="2200" dirty="0" err="1">
                <a:ea typeface="ＭＳ Ｐゴシック" charset="-128"/>
              </a:rPr>
              <a:t>etc</a:t>
            </a:r>
            <a:endParaRPr lang="en-US" altLang="en-US" sz="2200" dirty="0">
              <a:ea typeface="ＭＳ Ｐゴシック" charset="-128"/>
            </a:endParaRPr>
          </a:p>
          <a:p>
            <a:pPr lvl="1">
              <a:lnSpc>
                <a:spcPct val="80000"/>
              </a:lnSpc>
            </a:pPr>
            <a:r>
              <a:rPr lang="en-US" altLang="en-US" sz="2200" dirty="0">
                <a:ea typeface="ＭＳ Ｐゴシック" charset="-128"/>
              </a:rPr>
              <a:t>Roughly one paper per week</a:t>
            </a:r>
          </a:p>
          <a:p>
            <a:pPr>
              <a:lnSpc>
                <a:spcPct val="80000"/>
              </a:lnSpc>
            </a:pPr>
            <a:r>
              <a:rPr lang="en-US" altLang="en-US" sz="2600" dirty="0">
                <a:ea typeface="ＭＳ Ｐゴシック" charset="-128"/>
              </a:rPr>
              <a:t>How:</a:t>
            </a:r>
          </a:p>
          <a:p>
            <a:pPr lvl="1">
              <a:lnSpc>
                <a:spcPct val="80000"/>
              </a:lnSpc>
            </a:pPr>
            <a:r>
              <a:rPr lang="en-US" altLang="en-US" sz="2200" dirty="0">
                <a:ea typeface="ＭＳ Ｐゴシック" charset="-128"/>
              </a:rPr>
              <a:t>Read papers and write a short summary</a:t>
            </a:r>
          </a:p>
          <a:p>
            <a:pPr>
              <a:lnSpc>
                <a:spcPct val="80000"/>
              </a:lnSpc>
            </a:pPr>
            <a:r>
              <a:rPr lang="en-US" altLang="en-US" sz="2600" dirty="0">
                <a:ea typeface="ＭＳ Ｐゴシック" charset="-128"/>
              </a:rPr>
              <a:t>All papers are available on our class Web site</a:t>
            </a:r>
          </a:p>
          <a:p>
            <a:pPr lvl="1">
              <a:lnSpc>
                <a:spcPct val="80000"/>
              </a:lnSpc>
            </a:pPr>
            <a:r>
              <a:rPr lang="en-US" altLang="en-US" sz="2200" dirty="0">
                <a:ea typeface="ＭＳ Ｐゴシック" charset="-128"/>
                <a:hlinkClick r:id="rId3"/>
              </a:rPr>
              <a:t>http://oak.cs.ucla.edu/classes/cs246/papers.html</a:t>
            </a:r>
            <a:endParaRPr lang="en-US" altLang="en-US" sz="2200" dirty="0">
              <a:ea typeface="ＭＳ Ｐゴシック" charset="-128"/>
            </a:endParaRPr>
          </a:p>
          <a:p>
            <a:pPr lvl="1">
              <a:lnSpc>
                <a:spcPct val="80000"/>
              </a:lnSpc>
            </a:pPr>
            <a:r>
              <a:rPr lang="en-US" altLang="en-US" sz="2200" dirty="0">
                <a:ea typeface="ＭＳ Ｐゴシック" charset="-128"/>
              </a:rPr>
              <a:t>Username: cs246, password: papers</a:t>
            </a:r>
          </a:p>
        </p:txBody>
      </p:sp>
    </p:spTree>
    <p:extLst>
      <p:ext uri="{BB962C8B-B14F-4D97-AF65-F5344CB8AC3E}">
        <p14:creationId xmlns:p14="http://schemas.microsoft.com/office/powerpoint/2010/main" val="502201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Read Papers</a:t>
            </a:r>
          </a:p>
        </p:txBody>
      </p:sp>
      <p:sp>
        <p:nvSpPr>
          <p:cNvPr id="3" name="Content Placeholder 2"/>
          <p:cNvSpPr>
            <a:spLocks noGrp="1"/>
          </p:cNvSpPr>
          <p:nvPr>
            <p:ph idx="1"/>
          </p:nvPr>
        </p:nvSpPr>
        <p:spPr/>
        <p:txBody>
          <a:bodyPr>
            <a:normAutofit/>
          </a:bodyPr>
          <a:lstStyle/>
          <a:p>
            <a:r>
              <a:rPr lang="en-US" dirty="0"/>
              <a:t>Key: Understand the “big picture” first</a:t>
            </a:r>
          </a:p>
          <a:p>
            <a:pPr lvl="1"/>
            <a:r>
              <a:rPr lang="en-US" dirty="0"/>
              <a:t>Details are often VERY DIFFICULT to get</a:t>
            </a:r>
          </a:p>
          <a:p>
            <a:pPr lvl="1"/>
            <a:r>
              <a:rPr lang="en-US" dirty="0"/>
              <a:t>Try to understand the high-level idea first and go into the details only if needed</a:t>
            </a:r>
          </a:p>
          <a:p>
            <a:r>
              <a:rPr lang="en-US" dirty="0"/>
              <a:t>Understanding “big picture”</a:t>
            </a:r>
          </a:p>
          <a:p>
            <a:pPr lvl="1"/>
            <a:r>
              <a:rPr lang="en-US" altLang="en-US" sz="2200" dirty="0">
                <a:ea typeface="ＭＳ Ｐゴシック" charset="-128"/>
              </a:rPr>
              <a:t>What is the problem?</a:t>
            </a:r>
          </a:p>
          <a:p>
            <a:pPr lvl="1"/>
            <a:r>
              <a:rPr lang="en-US" altLang="en-US" sz="2200" dirty="0">
                <a:ea typeface="ＭＳ Ｐゴシック" charset="-128"/>
              </a:rPr>
              <a:t>Why is it important?</a:t>
            </a:r>
          </a:p>
          <a:p>
            <a:pPr lvl="1"/>
            <a:r>
              <a:rPr lang="en-US" altLang="en-US" sz="2200" dirty="0">
                <a:ea typeface="ＭＳ Ｐゴシック" charset="-128"/>
              </a:rPr>
              <a:t>Why is it difficult?</a:t>
            </a:r>
          </a:p>
          <a:p>
            <a:pPr lvl="1"/>
            <a:r>
              <a:rPr lang="en-US" altLang="en-US" sz="2200" dirty="0">
                <a:ea typeface="ＭＳ Ｐゴシック" charset="-128"/>
              </a:rPr>
              <a:t>What has this paper done?</a:t>
            </a:r>
          </a:p>
          <a:p>
            <a:pPr lvl="1"/>
            <a:r>
              <a:rPr lang="en-US" altLang="en-US" sz="2200" dirty="0">
                <a:ea typeface="ＭＳ Ｐゴシック" charset="-128"/>
              </a:rPr>
              <a:t>What others have done?</a:t>
            </a:r>
          </a:p>
          <a:p>
            <a:pPr lvl="1"/>
            <a:endParaRPr lang="en-US" dirty="0"/>
          </a:p>
          <a:p>
            <a:pPr lvl="1"/>
            <a:endParaRPr lang="en-US" dirty="0"/>
          </a:p>
        </p:txBody>
      </p:sp>
    </p:spTree>
    <p:extLst>
      <p:ext uri="{BB962C8B-B14F-4D97-AF65-F5344CB8AC3E}">
        <p14:creationId xmlns:p14="http://schemas.microsoft.com/office/powerpoint/2010/main" val="152654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Summary</a:t>
            </a:r>
          </a:p>
        </p:txBody>
      </p:sp>
      <p:sp>
        <p:nvSpPr>
          <p:cNvPr id="3" name="Content Placeholder 2"/>
          <p:cNvSpPr>
            <a:spLocks noGrp="1"/>
          </p:cNvSpPr>
          <p:nvPr>
            <p:ph idx="1"/>
          </p:nvPr>
        </p:nvSpPr>
        <p:spPr/>
        <p:txBody>
          <a:bodyPr>
            <a:normAutofit lnSpcReduction="10000"/>
          </a:bodyPr>
          <a:lstStyle/>
          <a:p>
            <a:r>
              <a:rPr lang="en-US" altLang="en-US" sz="2200" dirty="0">
                <a:ea typeface="ＭＳ Ｐゴシック" charset="-128"/>
              </a:rPr>
              <a:t>Summary is required so that everyone reads assigned papers</a:t>
            </a:r>
          </a:p>
          <a:p>
            <a:pPr lvl="1"/>
            <a:r>
              <a:rPr lang="en-US" altLang="en-US" sz="1800" dirty="0">
                <a:ea typeface="ＭＳ Ｐゴシック" charset="-128"/>
              </a:rPr>
              <a:t>Without this, no one will read them</a:t>
            </a:r>
            <a:r>
              <a:rPr lang="mr-IN" altLang="en-US" sz="1800" dirty="0">
                <a:ea typeface="ＭＳ Ｐゴシック" charset="-128"/>
              </a:rPr>
              <a:t>…</a:t>
            </a:r>
            <a:endParaRPr lang="en-US" altLang="en-US" sz="1800" dirty="0">
              <a:ea typeface="ＭＳ Ｐゴシック" charset="-128"/>
            </a:endParaRPr>
          </a:p>
          <a:p>
            <a:r>
              <a:rPr lang="en-US" altLang="en-US" sz="2200" dirty="0">
                <a:ea typeface="ＭＳ Ｐゴシック" charset="-128"/>
              </a:rPr>
              <a:t>Required components: at most </a:t>
            </a:r>
            <a:r>
              <a:rPr lang="en-US" altLang="en-US" sz="2200" b="1" dirty="0">
                <a:ea typeface="ＭＳ Ｐゴシック" charset="-128"/>
              </a:rPr>
              <a:t>3</a:t>
            </a:r>
            <a:r>
              <a:rPr lang="en-US" altLang="en-US" sz="2200" dirty="0">
                <a:ea typeface="ＭＳ Ｐゴシック" charset="-128"/>
              </a:rPr>
              <a:t> paragraph</a:t>
            </a:r>
          </a:p>
          <a:p>
            <a:pPr lvl="1"/>
            <a:r>
              <a:rPr lang="en-US" altLang="en-US" sz="2000" dirty="0">
                <a:ea typeface="ＭＳ Ｐゴシック" charset="-128"/>
              </a:rPr>
              <a:t>Summary (</a:t>
            </a:r>
            <a:r>
              <a:rPr lang="en-US" altLang="en-US" sz="2000" b="1" dirty="0">
                <a:ea typeface="ＭＳ Ｐゴシック" charset="-128"/>
              </a:rPr>
              <a:t>1</a:t>
            </a:r>
            <a:r>
              <a:rPr lang="en-US" altLang="en-US" sz="2000" dirty="0">
                <a:ea typeface="ＭＳ Ｐゴシック" charset="-128"/>
              </a:rPr>
              <a:t> paragraph): your own words </a:t>
            </a:r>
          </a:p>
          <a:p>
            <a:pPr lvl="2">
              <a:lnSpc>
                <a:spcPct val="85000"/>
              </a:lnSpc>
              <a:buNone/>
            </a:pPr>
            <a:r>
              <a:rPr lang="en-US" altLang="en-US" sz="1800" i="1" dirty="0">
                <a:latin typeface="Times New Roman" charset="0"/>
                <a:ea typeface="ＭＳ Ｐゴシック" charset="-128"/>
              </a:rPr>
              <a:t>This paper discusses how to optimize queries with...</a:t>
            </a:r>
            <a:endParaRPr lang="en-US" altLang="en-US" sz="1800" dirty="0">
              <a:latin typeface="Times New Roman" charset="0"/>
              <a:ea typeface="ＭＳ Ｐゴシック" charset="-128"/>
            </a:endParaRPr>
          </a:p>
          <a:p>
            <a:pPr lvl="1"/>
            <a:r>
              <a:rPr lang="en-US" altLang="en-US" sz="2000" dirty="0">
                <a:ea typeface="ＭＳ Ｐゴシック" charset="-128"/>
              </a:rPr>
              <a:t>Comments/criticisms (</a:t>
            </a:r>
            <a:r>
              <a:rPr lang="en-US" altLang="en-US" sz="2000" b="1" dirty="0">
                <a:ea typeface="ＭＳ Ｐゴシック" charset="-128"/>
              </a:rPr>
              <a:t>1-2</a:t>
            </a:r>
            <a:r>
              <a:rPr lang="en-US" altLang="en-US" sz="2000" dirty="0">
                <a:ea typeface="ＭＳ Ｐゴシック" charset="-128"/>
              </a:rPr>
              <a:t> paragraphs): the good &amp; the bad</a:t>
            </a:r>
          </a:p>
          <a:p>
            <a:pPr lvl="2">
              <a:lnSpc>
                <a:spcPct val="85000"/>
              </a:lnSpc>
              <a:buNone/>
            </a:pPr>
            <a:r>
              <a:rPr lang="en-US" altLang="en-US" sz="1800" i="1" dirty="0">
                <a:latin typeface="Times New Roman" charset="0"/>
                <a:ea typeface="ＭＳ Ｐゴシック" charset="-128"/>
              </a:rPr>
              <a:t>It addresses a real problem and the solution is interesting … </a:t>
            </a:r>
          </a:p>
          <a:p>
            <a:pPr lvl="2">
              <a:lnSpc>
                <a:spcPct val="85000"/>
              </a:lnSpc>
              <a:buNone/>
            </a:pPr>
            <a:r>
              <a:rPr lang="en-US" altLang="en-US" sz="1800" i="1" dirty="0">
                <a:latin typeface="Times New Roman" charset="0"/>
                <a:ea typeface="ＭＳ Ｐゴシック" charset="-128"/>
              </a:rPr>
              <a:t>But I feel the experiments are not realistic because...</a:t>
            </a:r>
          </a:p>
          <a:p>
            <a:r>
              <a:rPr lang="en-US" altLang="en-US" sz="2200" dirty="0">
                <a:ea typeface="ＭＳ Ｐゴシック" charset="-128"/>
              </a:rPr>
              <a:t>Optional: questions, as many as you want</a:t>
            </a:r>
          </a:p>
          <a:p>
            <a:pPr lvl="2">
              <a:lnSpc>
                <a:spcPct val="85000"/>
              </a:lnSpc>
              <a:buNone/>
            </a:pPr>
            <a:r>
              <a:rPr lang="en-US" altLang="en-US" sz="1800" i="1" dirty="0">
                <a:latin typeface="Times New Roman" charset="0"/>
                <a:ea typeface="ＭＳ Ｐゴシック" charset="-128"/>
              </a:rPr>
              <a:t>Why the authors assume that queries are independent?</a:t>
            </a:r>
          </a:p>
          <a:p>
            <a:r>
              <a:rPr lang="en-US" altLang="en-US" sz="2200" dirty="0">
                <a:ea typeface="ＭＳ Ｐゴシック" charset="-128"/>
              </a:rPr>
              <a:t>Summaries are graded as “Excellent”, “Great”, or “Poor”</a:t>
            </a:r>
          </a:p>
          <a:p>
            <a:pPr lvl="1"/>
            <a:r>
              <a:rPr lang="en-US" altLang="en-US" sz="1800" dirty="0">
                <a:ea typeface="ＭＳ Ｐゴシック" charset="-128"/>
              </a:rPr>
              <a:t>Most reviews will get “Great” unless it is written extremely poorly/well (say, less than 10% will get either “Excellent” or “Poor”)</a:t>
            </a:r>
            <a:endParaRPr lang="en-US" altLang="en-US" sz="1600" i="1" dirty="0">
              <a:latin typeface="Times New Roman" charset="0"/>
              <a:ea typeface="ＭＳ Ｐゴシック" charset="-128"/>
            </a:endParaRPr>
          </a:p>
          <a:p>
            <a:endParaRPr lang="en-US" dirty="0"/>
          </a:p>
        </p:txBody>
      </p:sp>
    </p:spTree>
    <p:extLst>
      <p:ext uri="{BB962C8B-B14F-4D97-AF65-F5344CB8AC3E}">
        <p14:creationId xmlns:p14="http://schemas.microsoft.com/office/powerpoint/2010/main" val="1057382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Topics</a:t>
            </a:r>
          </a:p>
        </p:txBody>
      </p:sp>
      <p:sp>
        <p:nvSpPr>
          <p:cNvPr id="3" name="Content Placeholder 2"/>
          <p:cNvSpPr>
            <a:spLocks noGrp="1"/>
          </p:cNvSpPr>
          <p:nvPr>
            <p:ph idx="1"/>
          </p:nvPr>
        </p:nvSpPr>
        <p:spPr/>
        <p:txBody>
          <a:bodyPr/>
          <a:lstStyle/>
          <a:p>
            <a:r>
              <a:rPr lang="en-US" altLang="en-US" dirty="0">
                <a:ea typeface="ＭＳ Ｐゴシック" charset="-128"/>
              </a:rPr>
              <a:t>Introduction</a:t>
            </a:r>
          </a:p>
          <a:p>
            <a:r>
              <a:rPr lang="en-US" altLang="en-US" dirty="0">
                <a:ea typeface="ＭＳ Ｐゴシック" charset="-128"/>
              </a:rPr>
              <a:t>Course overview</a:t>
            </a:r>
          </a:p>
          <a:p>
            <a:r>
              <a:rPr lang="en-US" altLang="en-US" dirty="0">
                <a:ea typeface="ＭＳ Ｐゴシック" charset="-128"/>
              </a:rPr>
              <a:t>Course logistics</a:t>
            </a:r>
          </a:p>
          <a:p>
            <a:pPr lvl="1"/>
            <a:r>
              <a:rPr lang="en-US" altLang="en-US" dirty="0">
                <a:ea typeface="ＭＳ Ｐゴシック" charset="-128"/>
              </a:rPr>
              <a:t>Paper reading assignments</a:t>
            </a:r>
          </a:p>
          <a:p>
            <a:pPr lvl="1"/>
            <a:r>
              <a:rPr lang="en-US" altLang="en-US" dirty="0">
                <a:ea typeface="ＭＳ Ｐゴシック" charset="-128"/>
              </a:rPr>
              <a:t>Class project</a:t>
            </a:r>
          </a:p>
        </p:txBody>
      </p:sp>
    </p:spTree>
    <p:extLst>
      <p:ext uri="{BB962C8B-B14F-4D97-AF65-F5344CB8AC3E}">
        <p14:creationId xmlns:p14="http://schemas.microsoft.com/office/powerpoint/2010/main" val="1958205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a:spcBef>
                <a:spcPct val="0"/>
              </a:spcBef>
              <a:buClrTx/>
              <a:buSzTx/>
              <a:buFontTx/>
              <a:buNone/>
            </a:pPr>
            <a:r>
              <a:rPr lang="en-US" altLang="en-US" sz="1000"/>
              <a:t>CS246 by John Cho</a:t>
            </a:r>
          </a:p>
        </p:txBody>
      </p:sp>
      <p:sp>
        <p:nvSpPr>
          <p:cNvPr id="563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a:spcBef>
                <a:spcPct val="0"/>
              </a:spcBef>
              <a:buClrTx/>
              <a:buSzTx/>
              <a:buFontTx/>
              <a:buNone/>
            </a:pPr>
            <a:fld id="{A9046CF2-C7CF-D74A-93E4-473EC9766108}" type="slidenum">
              <a:rPr lang="en-US" altLang="en-US" sz="1000"/>
              <a:pPr>
                <a:spcBef>
                  <a:spcPct val="0"/>
                </a:spcBef>
                <a:buClrTx/>
                <a:buSzTx/>
                <a:buFontTx/>
                <a:buNone/>
              </a:pPr>
              <a:t>20</a:t>
            </a:fld>
            <a:endParaRPr lang="en-US" altLang="en-US" sz="1000"/>
          </a:p>
        </p:txBody>
      </p:sp>
      <p:sp>
        <p:nvSpPr>
          <p:cNvPr id="56323" name="Rectangle 2"/>
          <p:cNvSpPr>
            <a:spLocks noGrp="1" noChangeArrowheads="1"/>
          </p:cNvSpPr>
          <p:nvPr>
            <p:ph type="title"/>
          </p:nvPr>
        </p:nvSpPr>
        <p:spPr/>
        <p:txBody>
          <a:bodyPr/>
          <a:lstStyle/>
          <a:p>
            <a:pPr eaLnBrk="1" hangingPunct="1"/>
            <a:r>
              <a:rPr lang="en-US" altLang="en-US">
                <a:ea typeface="ＭＳ Ｐゴシック" charset="-128"/>
              </a:rPr>
              <a:t>Class Project</a:t>
            </a:r>
          </a:p>
        </p:txBody>
      </p:sp>
      <p:sp>
        <p:nvSpPr>
          <p:cNvPr id="56324" name="Rectangle 3"/>
          <p:cNvSpPr>
            <a:spLocks noGrp="1" noChangeArrowheads="1"/>
          </p:cNvSpPr>
          <p:nvPr>
            <p:ph type="body" idx="1"/>
          </p:nvPr>
        </p:nvSpPr>
        <p:spPr/>
        <p:txBody>
          <a:bodyPr>
            <a:normAutofit fontScale="92500" lnSpcReduction="10000"/>
          </a:bodyPr>
          <a:lstStyle/>
          <a:p>
            <a:pPr eaLnBrk="1" hangingPunct="1"/>
            <a:r>
              <a:rPr lang="en-US" altLang="en-US" sz="2600" dirty="0">
                <a:ea typeface="ＭＳ Ｐゴシック" charset="-128"/>
              </a:rPr>
              <a:t>Why:</a:t>
            </a:r>
          </a:p>
          <a:p>
            <a:pPr lvl="1" eaLnBrk="1" hangingPunct="1"/>
            <a:r>
              <a:rPr lang="en-US" altLang="en-US" sz="2200" dirty="0">
                <a:ea typeface="ＭＳ Ｐゴシック" charset="-128"/>
              </a:rPr>
              <a:t>Learn how to apply learned theory to real system and dataset using practical tools</a:t>
            </a:r>
          </a:p>
          <a:p>
            <a:pPr eaLnBrk="1" hangingPunct="1"/>
            <a:r>
              <a:rPr lang="en-US" altLang="en-US" sz="2600" dirty="0">
                <a:ea typeface="ＭＳ Ｐゴシック" charset="-128"/>
              </a:rPr>
              <a:t>How:</a:t>
            </a:r>
          </a:p>
          <a:p>
            <a:pPr lvl="1"/>
            <a:r>
              <a:rPr lang="en-US" altLang="en-US" sz="2200" dirty="0">
                <a:ea typeface="ＭＳ Ｐゴシック" charset="-128"/>
              </a:rPr>
              <a:t>Must be completed individually</a:t>
            </a:r>
          </a:p>
          <a:p>
            <a:pPr lvl="1"/>
            <a:r>
              <a:rPr lang="en-US" altLang="en-US" sz="2200" dirty="0">
                <a:ea typeface="ＭＳ Ｐゴシック" charset="-128"/>
              </a:rPr>
              <a:t>Must be done inside a “virtual machine” provided by us</a:t>
            </a:r>
          </a:p>
          <a:p>
            <a:pPr lvl="2"/>
            <a:r>
              <a:rPr lang="en-US" altLang="en-US" sz="1800" dirty="0">
                <a:ea typeface="ＭＳ Ｐゴシック" charset="-128"/>
              </a:rPr>
              <a:t>Ubuntu 16.04, Java JDK 8, Gradle 4.1, </a:t>
            </a:r>
            <a:r>
              <a:rPr lang="en-US" altLang="en-US" sz="1800" dirty="0" err="1">
                <a:ea typeface="ＭＳ Ｐゴシック" charset="-128"/>
              </a:rPr>
              <a:t>ElasticSearch</a:t>
            </a:r>
            <a:r>
              <a:rPr lang="en-US" altLang="en-US" sz="1800" dirty="0">
                <a:ea typeface="ＭＳ Ｐゴシック" charset="-128"/>
              </a:rPr>
              <a:t> 5.6.2, Mallet 2.0.8</a:t>
            </a:r>
          </a:p>
          <a:p>
            <a:pPr lvl="2"/>
            <a:r>
              <a:rPr lang="en-US" altLang="en-US" sz="1800" dirty="0">
                <a:ea typeface="ＭＳ Ｐゴシック" charset="-128"/>
              </a:rPr>
              <a:t>No installation, set up, and configuration problems</a:t>
            </a:r>
          </a:p>
          <a:p>
            <a:pPr lvl="1"/>
            <a:r>
              <a:rPr lang="en-US" altLang="en-US" sz="2200" dirty="0">
                <a:ea typeface="ＭＳ Ｐゴシック" charset="-128"/>
              </a:rPr>
              <a:t>Students must feel comfortable using Unix/Linux commands and programming in Java</a:t>
            </a:r>
          </a:p>
          <a:p>
            <a:r>
              <a:rPr lang="en-US" altLang="en-US" sz="2600" dirty="0">
                <a:ea typeface="ＭＳ Ｐゴシック" charset="-128"/>
              </a:rPr>
              <a:t>What: </a:t>
            </a:r>
          </a:p>
          <a:p>
            <a:pPr marL="914400" lvl="1" indent="-457200">
              <a:buFont typeface="+mj-lt"/>
              <a:buAutoNum type="arabicPeriod"/>
            </a:pPr>
            <a:r>
              <a:rPr lang="en-US" altLang="en-US" sz="2200" dirty="0">
                <a:ea typeface="ＭＳ Ｐゴシック" charset="-128"/>
              </a:rPr>
              <a:t>Index Wikipedia dataset using </a:t>
            </a:r>
            <a:r>
              <a:rPr lang="en-US" altLang="en-US" sz="2200" dirty="0" err="1">
                <a:ea typeface="ＭＳ Ｐゴシック" charset="-128"/>
              </a:rPr>
              <a:t>ElasticSearch</a:t>
            </a:r>
            <a:endParaRPr lang="en-US" altLang="en-US" sz="2200" dirty="0">
              <a:ea typeface="ＭＳ Ｐゴシック" charset="-128"/>
            </a:endParaRPr>
          </a:p>
          <a:p>
            <a:pPr marL="914400" lvl="1" indent="-457200">
              <a:buFont typeface="+mj-lt"/>
              <a:buAutoNum type="arabicPeriod"/>
            </a:pPr>
            <a:r>
              <a:rPr lang="en-US" altLang="en-US" sz="2200" dirty="0">
                <a:ea typeface="ＭＳ Ｐゴシック" charset="-128"/>
              </a:rPr>
              <a:t>Customize ranking function of </a:t>
            </a:r>
            <a:r>
              <a:rPr lang="en-US" altLang="en-US" sz="2200" dirty="0" err="1">
                <a:ea typeface="ＭＳ Ｐゴシック" charset="-128"/>
              </a:rPr>
              <a:t>ElasticSearch</a:t>
            </a:r>
            <a:endParaRPr lang="en-US" altLang="en-US" sz="2200" dirty="0">
              <a:ea typeface="ＭＳ Ｐゴシック" charset="-128"/>
            </a:endParaRPr>
          </a:p>
          <a:p>
            <a:pPr marL="914400" lvl="1" indent="-457200">
              <a:buFont typeface="+mj-lt"/>
              <a:buAutoNum type="arabicPeriod"/>
            </a:pPr>
            <a:r>
              <a:rPr lang="en-US" altLang="en-US" sz="2200" dirty="0">
                <a:ea typeface="ＭＳ Ｐゴシック" charset="-128"/>
              </a:rPr>
              <a:t>Implement a simple spell checker</a:t>
            </a:r>
          </a:p>
          <a:p>
            <a:pPr marL="914400" lvl="1" indent="-457200">
              <a:buFont typeface="+mj-lt"/>
              <a:buAutoNum type="arabicPeriod"/>
            </a:pPr>
            <a:r>
              <a:rPr lang="en-US" altLang="en-US" sz="2200" dirty="0">
                <a:ea typeface="ＭＳ Ｐゴシック" charset="-128"/>
              </a:rPr>
              <a:t>Perform SVD and topic analysis on real dataset</a:t>
            </a:r>
          </a:p>
        </p:txBody>
      </p:sp>
    </p:spTree>
    <p:extLst>
      <p:ext uri="{BB962C8B-B14F-4D97-AF65-F5344CB8AC3E}">
        <p14:creationId xmlns:p14="http://schemas.microsoft.com/office/powerpoint/2010/main" val="1931959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a:t>
            </a:r>
          </a:p>
        </p:txBody>
      </p:sp>
      <p:sp>
        <p:nvSpPr>
          <p:cNvPr id="3" name="Content Placeholder 2"/>
          <p:cNvSpPr>
            <a:spLocks noGrp="1"/>
          </p:cNvSpPr>
          <p:nvPr>
            <p:ph idx="1"/>
          </p:nvPr>
        </p:nvSpPr>
        <p:spPr/>
        <p:txBody>
          <a:bodyPr/>
          <a:lstStyle/>
          <a:p>
            <a:pPr lvl="0"/>
            <a:r>
              <a:rPr lang="en-US" dirty="0"/>
              <a:t>Final: December 11, Friday 4-6 PM (10</a:t>
            </a:r>
            <a:r>
              <a:rPr lang="en-US" baseline="30000" dirty="0"/>
              <a:t>th</a:t>
            </a:r>
            <a:r>
              <a:rPr lang="en-US" dirty="0"/>
              <a:t> week)</a:t>
            </a:r>
          </a:p>
          <a:p>
            <a:pPr lvl="1"/>
            <a:r>
              <a:rPr lang="en-US" dirty="0"/>
              <a:t>If you are in a different time zone (not in the Pacific Standard Time), please submit your time zone info via the following link</a:t>
            </a:r>
          </a:p>
          <a:p>
            <a:pPr lvl="1"/>
            <a:r>
              <a:rPr lang="en-US" dirty="0">
                <a:hlinkClick r:id="rId2"/>
              </a:rPr>
              <a:t>https://forms.gle/LgeRTAwyhnqAwzNT8</a:t>
            </a:r>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2098718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a:t>
            </a:r>
          </a:p>
        </p:txBody>
      </p:sp>
      <p:sp>
        <p:nvSpPr>
          <p:cNvPr id="3" name="Content Placeholder 2"/>
          <p:cNvSpPr>
            <a:spLocks noGrp="1"/>
          </p:cNvSpPr>
          <p:nvPr>
            <p:ph idx="1"/>
          </p:nvPr>
        </p:nvSpPr>
        <p:spPr/>
        <p:txBody>
          <a:bodyPr/>
          <a:lstStyle/>
          <a:p>
            <a:r>
              <a:rPr lang="en-US" dirty="0"/>
              <a:t>Paper reviews: 10%</a:t>
            </a:r>
          </a:p>
          <a:p>
            <a:r>
              <a:rPr lang="en-US" dirty="0"/>
              <a:t>Project: 50%</a:t>
            </a:r>
          </a:p>
          <a:p>
            <a:r>
              <a:rPr lang="en-US" dirty="0"/>
              <a:t>Final: 40%</a:t>
            </a:r>
          </a:p>
        </p:txBody>
      </p:sp>
    </p:spTree>
    <p:extLst>
      <p:ext uri="{BB962C8B-B14F-4D97-AF65-F5344CB8AC3E}">
        <p14:creationId xmlns:p14="http://schemas.microsoft.com/office/powerpoint/2010/main" val="1117498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Textbook</a:t>
            </a:r>
          </a:p>
        </p:txBody>
      </p:sp>
      <p:sp>
        <p:nvSpPr>
          <p:cNvPr id="3" name="Content Placeholder 2"/>
          <p:cNvSpPr>
            <a:spLocks noGrp="1"/>
          </p:cNvSpPr>
          <p:nvPr>
            <p:ph idx="1"/>
          </p:nvPr>
        </p:nvSpPr>
        <p:spPr/>
        <p:txBody>
          <a:bodyPr/>
          <a:lstStyle/>
          <a:p>
            <a:r>
              <a:rPr lang="en-US" dirty="0"/>
              <a:t>No required textbook</a:t>
            </a:r>
          </a:p>
          <a:p>
            <a:r>
              <a:rPr lang="en-US" dirty="0"/>
              <a:t>Optional reference</a:t>
            </a:r>
          </a:p>
          <a:p>
            <a:pPr lvl="1"/>
            <a:r>
              <a:rPr lang="en-US" dirty="0"/>
              <a:t>Introduction to Information Retrieval by </a:t>
            </a:r>
            <a:r>
              <a:rPr lang="en-US" i="1" dirty="0"/>
              <a:t>Christopher D. Manning, </a:t>
            </a:r>
            <a:r>
              <a:rPr lang="en-US" i="1" dirty="0" err="1"/>
              <a:t>Prabhakar</a:t>
            </a:r>
            <a:r>
              <a:rPr lang="en-US" i="1" dirty="0"/>
              <a:t> </a:t>
            </a:r>
            <a:r>
              <a:rPr lang="en-US" i="1" dirty="0" err="1"/>
              <a:t>Raghavan</a:t>
            </a:r>
            <a:r>
              <a:rPr lang="en-US" i="1" dirty="0"/>
              <a:t> and </a:t>
            </a:r>
            <a:r>
              <a:rPr lang="en-US" i="1" dirty="0" err="1"/>
              <a:t>Hinrich</a:t>
            </a:r>
            <a:r>
              <a:rPr lang="en-US" i="1" dirty="0"/>
              <a:t> </a:t>
            </a:r>
            <a:r>
              <a:rPr lang="en-US" i="1" dirty="0" err="1"/>
              <a:t>Schütze</a:t>
            </a:r>
            <a:endParaRPr lang="en-US" dirty="0"/>
          </a:p>
          <a:p>
            <a:pPr lvl="2"/>
            <a:r>
              <a:rPr lang="en-US" dirty="0"/>
              <a:t>It is useful if you need to read more details on a certain topic. </a:t>
            </a:r>
          </a:p>
          <a:p>
            <a:pPr lvl="1"/>
            <a:endParaRPr lang="en-US" dirty="0"/>
          </a:p>
        </p:txBody>
      </p:sp>
    </p:spTree>
    <p:extLst>
      <p:ext uri="{BB962C8B-B14F-4D97-AF65-F5344CB8AC3E}">
        <p14:creationId xmlns:p14="http://schemas.microsoft.com/office/powerpoint/2010/main" val="1472607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a:t>
            </a:r>
          </a:p>
        </p:txBody>
      </p:sp>
      <p:sp>
        <p:nvSpPr>
          <p:cNvPr id="3" name="Content Placeholder 2"/>
          <p:cNvSpPr>
            <a:spLocks noGrp="1"/>
          </p:cNvSpPr>
          <p:nvPr>
            <p:ph idx="1"/>
          </p:nvPr>
        </p:nvSpPr>
        <p:spPr/>
        <p:txBody>
          <a:bodyPr>
            <a:normAutofit/>
          </a:bodyPr>
          <a:lstStyle/>
          <a:p>
            <a:r>
              <a:rPr lang="en-US" dirty="0"/>
              <a:t>All lectures are conducted via Zoom and will be recorded and be made available</a:t>
            </a:r>
          </a:p>
          <a:p>
            <a:pPr lvl="1"/>
            <a:r>
              <a:rPr lang="en-US" dirty="0"/>
              <a:t>Monday, Wednesday: 10:00AM – 11:50AM</a:t>
            </a:r>
          </a:p>
          <a:p>
            <a:pPr lvl="1"/>
            <a:r>
              <a:rPr lang="en-US" dirty="0">
                <a:hlinkClick r:id="rId2"/>
              </a:rPr>
              <a:t>https://ucla.zoom.us/j/96835293526</a:t>
            </a:r>
            <a:endParaRPr lang="en-US" dirty="0"/>
          </a:p>
          <a:p>
            <a:pPr lvl="1"/>
            <a:r>
              <a:rPr lang="en-US" dirty="0"/>
              <a:t>Meeting ID: 968 3529 3526, Passcode: 154806</a:t>
            </a:r>
          </a:p>
          <a:p>
            <a:r>
              <a:rPr lang="en-US" dirty="0"/>
              <a:t>Office hours are conducted through separate zoom links</a:t>
            </a:r>
          </a:p>
          <a:p>
            <a:pPr lvl="1"/>
            <a:r>
              <a:rPr lang="en-US" dirty="0"/>
              <a:t>Instructor: Tue 2:30-3:30PM</a:t>
            </a:r>
            <a:r>
              <a:rPr lang="en-US" altLang="en-US" dirty="0">
                <a:ea typeface="ＭＳ Ｐゴシック" charset="-128"/>
              </a:rPr>
              <a:t> </a:t>
            </a:r>
            <a:r>
              <a:rPr lang="en-US" dirty="0">
                <a:hlinkClick r:id="rId3"/>
              </a:rPr>
              <a:t>https://ucla.zoom.us/j/93519403269</a:t>
            </a:r>
            <a:endParaRPr lang="en-US" dirty="0"/>
          </a:p>
        </p:txBody>
      </p:sp>
    </p:spTree>
    <p:extLst>
      <p:ext uri="{BB962C8B-B14F-4D97-AF65-F5344CB8AC3E}">
        <p14:creationId xmlns:p14="http://schemas.microsoft.com/office/powerpoint/2010/main" val="2066642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1CDE-81B2-DB46-9878-7C61261DAF43}"/>
              </a:ext>
            </a:extLst>
          </p:cNvPr>
          <p:cNvSpPr>
            <a:spLocks noGrp="1"/>
          </p:cNvSpPr>
          <p:nvPr>
            <p:ph type="title"/>
          </p:nvPr>
        </p:nvSpPr>
        <p:spPr/>
        <p:txBody>
          <a:bodyPr/>
          <a:lstStyle/>
          <a:p>
            <a:r>
              <a:rPr lang="en-US" dirty="0"/>
              <a:t>Course Information</a:t>
            </a:r>
          </a:p>
        </p:txBody>
      </p:sp>
      <p:sp>
        <p:nvSpPr>
          <p:cNvPr id="3" name="Content Placeholder 2">
            <a:extLst>
              <a:ext uri="{FF2B5EF4-FFF2-40B4-BE49-F238E27FC236}">
                <a16:creationId xmlns:a16="http://schemas.microsoft.com/office/drawing/2014/main" id="{7CF87365-800E-2D4D-85B3-ECDA02A41A6A}"/>
              </a:ext>
            </a:extLst>
          </p:cNvPr>
          <p:cNvSpPr>
            <a:spLocks noGrp="1"/>
          </p:cNvSpPr>
          <p:nvPr>
            <p:ph idx="1"/>
          </p:nvPr>
        </p:nvSpPr>
        <p:spPr/>
        <p:txBody>
          <a:bodyPr>
            <a:normAutofit lnSpcReduction="10000"/>
          </a:bodyPr>
          <a:lstStyle/>
          <a:p>
            <a:r>
              <a:rPr lang="en-US" dirty="0"/>
              <a:t>Other course materials are available on our Web site</a:t>
            </a:r>
          </a:p>
          <a:p>
            <a:pPr lvl="1"/>
            <a:r>
              <a:rPr lang="en-US" dirty="0">
                <a:hlinkClick r:id="rId2"/>
              </a:rPr>
              <a:t>http://oak.cs.ucla.edu/classes/cs246</a:t>
            </a:r>
            <a:endParaRPr lang="en-US" dirty="0"/>
          </a:p>
          <a:p>
            <a:r>
              <a:rPr lang="en-US" dirty="0"/>
              <a:t>Piazza will be used for </a:t>
            </a:r>
          </a:p>
          <a:p>
            <a:pPr marL="914400" lvl="1" indent="-457200">
              <a:buFont typeface="+mj-lt"/>
              <a:buAutoNum type="arabicPeriod"/>
            </a:pPr>
            <a:r>
              <a:rPr lang="en-US" dirty="0"/>
              <a:t>Online discussion and general question</a:t>
            </a:r>
          </a:p>
          <a:p>
            <a:pPr marL="914400" lvl="1" indent="-457200">
              <a:buFont typeface="+mj-lt"/>
              <a:buAutoNum type="arabicPeriod"/>
            </a:pPr>
            <a:r>
              <a:rPr lang="en-US" dirty="0"/>
              <a:t>Personal communication between a student and course staff</a:t>
            </a:r>
          </a:p>
          <a:p>
            <a:pPr lvl="2"/>
            <a:r>
              <a:rPr lang="en-US" dirty="0"/>
              <a:t>Please send a “private message” on Piazza for personal communications</a:t>
            </a:r>
          </a:p>
          <a:p>
            <a:pPr lvl="1"/>
            <a:r>
              <a:rPr lang="en-US" dirty="0">
                <a:hlinkClick r:id="rId3"/>
              </a:rPr>
              <a:t>https://piazza.com/class/kfmtpazr6o14ll</a:t>
            </a:r>
            <a:endParaRPr lang="en-US" dirty="0"/>
          </a:p>
          <a:p>
            <a:r>
              <a:rPr lang="en-US" dirty="0" err="1"/>
              <a:t>Gradescope</a:t>
            </a:r>
            <a:r>
              <a:rPr lang="en-US" dirty="0"/>
              <a:t> will be used for assignment submissions</a:t>
            </a:r>
          </a:p>
          <a:p>
            <a:pPr lvl="1"/>
            <a:r>
              <a:rPr lang="en-US" dirty="0"/>
              <a:t>Paper summary</a:t>
            </a:r>
          </a:p>
          <a:p>
            <a:pPr lvl="1"/>
            <a:r>
              <a:rPr lang="en-US" dirty="0"/>
              <a:t>Project deliverable</a:t>
            </a:r>
          </a:p>
          <a:p>
            <a:pPr lvl="1"/>
            <a:r>
              <a:rPr lang="en-US" dirty="0">
                <a:hlinkClick r:id="rId4"/>
              </a:rPr>
              <a:t>https://www.gradescope.com/courses/193352</a:t>
            </a:r>
            <a:endParaRPr lang="en-US" dirty="0"/>
          </a:p>
          <a:p>
            <a:pPr lvl="1"/>
            <a:endParaRPr lang="en-US" dirty="0"/>
          </a:p>
        </p:txBody>
      </p:sp>
    </p:spTree>
    <p:extLst>
      <p:ext uri="{BB962C8B-B14F-4D97-AF65-F5344CB8AC3E}">
        <p14:creationId xmlns:p14="http://schemas.microsoft.com/office/powerpoint/2010/main" val="449420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a:spcBef>
                <a:spcPct val="0"/>
              </a:spcBef>
              <a:buClrTx/>
              <a:buSzTx/>
              <a:buFontTx/>
              <a:buNone/>
            </a:pPr>
            <a:r>
              <a:rPr lang="en-US" altLang="en-US" sz="1000"/>
              <a:t>CS246 by John Cho</a:t>
            </a:r>
          </a:p>
        </p:txBody>
      </p:sp>
      <p:sp>
        <p:nvSpPr>
          <p:cNvPr id="645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a:spcBef>
                <a:spcPct val="0"/>
              </a:spcBef>
              <a:buClrTx/>
              <a:buSzTx/>
              <a:buFontTx/>
              <a:buNone/>
            </a:pPr>
            <a:fld id="{33523971-CCFA-474A-A056-12CF71529EB6}" type="slidenum">
              <a:rPr lang="en-US" altLang="en-US" sz="1000"/>
              <a:pPr>
                <a:spcBef>
                  <a:spcPct val="0"/>
                </a:spcBef>
                <a:buClrTx/>
                <a:buSzTx/>
                <a:buFontTx/>
                <a:buNone/>
              </a:pPr>
              <a:t>26</a:t>
            </a:fld>
            <a:endParaRPr lang="en-US" altLang="en-US" sz="1000"/>
          </a:p>
        </p:txBody>
      </p:sp>
      <p:sp>
        <p:nvSpPr>
          <p:cNvPr id="64515" name="Rectangle 1026"/>
          <p:cNvSpPr>
            <a:spLocks noGrp="1" noChangeArrowheads="1"/>
          </p:cNvSpPr>
          <p:nvPr>
            <p:ph type="title"/>
          </p:nvPr>
        </p:nvSpPr>
        <p:spPr/>
        <p:txBody>
          <a:bodyPr/>
          <a:lstStyle/>
          <a:p>
            <a:pPr eaLnBrk="1" hangingPunct="1"/>
            <a:r>
              <a:rPr lang="en-US" altLang="en-US" dirty="0">
                <a:ea typeface="ＭＳ Ｐゴシック" charset="-128"/>
              </a:rPr>
              <a:t>Announcements</a:t>
            </a:r>
          </a:p>
        </p:txBody>
      </p:sp>
      <p:sp>
        <p:nvSpPr>
          <p:cNvPr id="64516" name="Rectangle 1027"/>
          <p:cNvSpPr>
            <a:spLocks noGrp="1" noChangeArrowheads="1"/>
          </p:cNvSpPr>
          <p:nvPr>
            <p:ph type="body" idx="1"/>
          </p:nvPr>
        </p:nvSpPr>
        <p:spPr/>
        <p:txBody>
          <a:bodyPr>
            <a:normAutofit lnSpcReduction="10000"/>
          </a:bodyPr>
          <a:lstStyle/>
          <a:p>
            <a:pPr eaLnBrk="1" hangingPunct="1">
              <a:lnSpc>
                <a:spcPct val="90000"/>
              </a:lnSpc>
            </a:pPr>
            <a:r>
              <a:rPr lang="en-US" altLang="en-US" dirty="0">
                <a:ea typeface="ＭＳ Ｐゴシック" charset="-128"/>
              </a:rPr>
              <a:t>First paper summary is due this Sunday</a:t>
            </a:r>
          </a:p>
          <a:p>
            <a:pPr lvl="1"/>
            <a:r>
              <a:rPr lang="en-US" altLang="en-US" dirty="0">
                <a:ea typeface="ＭＳ Ｐゴシック" charset="-128"/>
              </a:rPr>
              <a:t>“The Anatomy of a Large-Scale </a:t>
            </a:r>
            <a:r>
              <a:rPr lang="en-US" altLang="en-US" dirty="0" err="1">
                <a:ea typeface="ＭＳ Ｐゴシック" charset="-128"/>
              </a:rPr>
              <a:t>Hypertextual</a:t>
            </a:r>
            <a:r>
              <a:rPr lang="en-US" altLang="en-US" dirty="0">
                <a:ea typeface="ＭＳ Ｐゴシック" charset="-128"/>
              </a:rPr>
              <a:t> Web Search Engine” by Sergey </a:t>
            </a:r>
            <a:r>
              <a:rPr lang="en-US" altLang="en-US" dirty="0" err="1">
                <a:ea typeface="ＭＳ Ｐゴシック" charset="-128"/>
              </a:rPr>
              <a:t>Brin</a:t>
            </a:r>
            <a:r>
              <a:rPr lang="en-US" altLang="en-US" dirty="0">
                <a:ea typeface="ＭＳ Ｐゴシック" charset="-128"/>
              </a:rPr>
              <a:t> and Lawrence Page (yes, they are them!)</a:t>
            </a:r>
          </a:p>
          <a:p>
            <a:r>
              <a:rPr lang="en-US" altLang="en-US" dirty="0">
                <a:ea typeface="ＭＳ Ｐゴシック" charset="-128"/>
              </a:rPr>
              <a:t>First project will be released this Sunday</a:t>
            </a:r>
          </a:p>
          <a:p>
            <a:pPr lvl="1"/>
            <a:r>
              <a:rPr lang="en-US" altLang="en-US" dirty="0">
                <a:ea typeface="ＭＳ Ｐゴシック" charset="-128"/>
              </a:rPr>
              <a:t>Project overview is already online</a:t>
            </a:r>
          </a:p>
          <a:p>
            <a:r>
              <a:rPr lang="en-US" altLang="en-US" dirty="0">
                <a:ea typeface="ＭＳ Ｐゴシック" charset="-128"/>
              </a:rPr>
              <a:t>Please take a look at our class Web site</a:t>
            </a:r>
          </a:p>
          <a:p>
            <a:r>
              <a:rPr lang="en-US" altLang="en-US" dirty="0">
                <a:ea typeface="ＭＳ Ｐゴシック" charset="-128"/>
              </a:rPr>
              <a:t>Please sign up for Piazza and </a:t>
            </a:r>
            <a:r>
              <a:rPr lang="en-US" altLang="en-US" dirty="0" err="1">
                <a:ea typeface="ＭＳ Ｐゴシック" charset="-128"/>
              </a:rPr>
              <a:t>Gradescope</a:t>
            </a:r>
            <a:r>
              <a:rPr lang="en-US" altLang="en-US" dirty="0">
                <a:ea typeface="ＭＳ Ｐゴシック" charset="-128"/>
              </a:rPr>
              <a:t> if you have not</a:t>
            </a:r>
          </a:p>
          <a:p>
            <a:pPr lvl="1"/>
            <a:r>
              <a:rPr lang="en-US" altLang="en-US" dirty="0">
                <a:ea typeface="ＭＳ Ｐゴシック" charset="-128"/>
              </a:rPr>
              <a:t>Piazza signup link available on the course Web site</a:t>
            </a:r>
          </a:p>
          <a:p>
            <a:r>
              <a:rPr lang="en-US" altLang="en-US" dirty="0">
                <a:ea typeface="ＭＳ Ｐゴシック" charset="-128"/>
              </a:rPr>
              <a:t>Please submit your time zone information if you are not local</a:t>
            </a:r>
          </a:p>
          <a:p>
            <a:pPr lvl="1"/>
            <a:r>
              <a:rPr lang="en-US" dirty="0">
                <a:hlinkClick r:id="rId3"/>
              </a:rPr>
              <a:t>https://forms.gle/LgeRTAwyhnqAwzNT8</a:t>
            </a:r>
            <a:endParaRPr lang="en-US" dirty="0"/>
          </a:p>
          <a:p>
            <a:pPr lvl="1"/>
            <a:endParaRPr lang="en-US" altLang="en-US" dirty="0">
              <a:ea typeface="ＭＳ Ｐゴシック" charset="-128"/>
            </a:endParaRPr>
          </a:p>
        </p:txBody>
      </p:sp>
    </p:spTree>
    <p:extLst>
      <p:ext uri="{BB962C8B-B14F-4D97-AF65-F5344CB8AC3E}">
        <p14:creationId xmlns:p14="http://schemas.microsoft.com/office/powerpoint/2010/main" val="297346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Instructor</a:t>
            </a:r>
          </a:p>
        </p:txBody>
      </p:sp>
      <p:sp>
        <p:nvSpPr>
          <p:cNvPr id="3" name="Content Placeholder 2"/>
          <p:cNvSpPr>
            <a:spLocks noGrp="1"/>
          </p:cNvSpPr>
          <p:nvPr>
            <p:ph idx="1"/>
          </p:nvPr>
        </p:nvSpPr>
        <p:spPr/>
        <p:txBody>
          <a:bodyPr/>
          <a:lstStyle/>
          <a:p>
            <a:r>
              <a:rPr lang="en-US" altLang="en-US" sz="2600" dirty="0">
                <a:ea typeface="ＭＳ Ｐゴシック" charset="-128"/>
              </a:rPr>
              <a:t>Instructor: Junghoo </a:t>
            </a:r>
            <a:r>
              <a:rPr lang="ja-JP" altLang="en-US" sz="2600" dirty="0">
                <a:ea typeface="ＭＳ Ｐゴシック" charset="-128"/>
              </a:rPr>
              <a:t>“</a:t>
            </a:r>
            <a:r>
              <a:rPr lang="en-US" altLang="ja-JP" sz="2600" dirty="0">
                <a:ea typeface="ＭＳ Ｐゴシック" charset="-128"/>
              </a:rPr>
              <a:t>John</a:t>
            </a:r>
            <a:r>
              <a:rPr lang="ja-JP" altLang="en-US" sz="2600" dirty="0">
                <a:ea typeface="ＭＳ Ｐゴシック" charset="-128"/>
              </a:rPr>
              <a:t>”</a:t>
            </a:r>
            <a:r>
              <a:rPr lang="en-US" altLang="ja-JP" sz="2600" dirty="0">
                <a:ea typeface="ＭＳ Ｐゴシック" charset="-128"/>
              </a:rPr>
              <a:t> Cho</a:t>
            </a:r>
          </a:p>
          <a:p>
            <a:pPr lvl="1"/>
            <a:r>
              <a:rPr lang="en-US" altLang="en-US" dirty="0">
                <a:ea typeface="ＭＳ Ｐゴシック" charset="-128"/>
              </a:rPr>
              <a:t>Email: </a:t>
            </a:r>
            <a:r>
              <a:rPr lang="en-US" altLang="en-US" dirty="0">
                <a:ea typeface="ＭＳ Ｐゴシック" charset="-128"/>
                <a:hlinkClick r:id="rId2"/>
              </a:rPr>
              <a:t>cho@cs.ucla.edu</a:t>
            </a:r>
            <a:endParaRPr lang="en-US" altLang="en-US" dirty="0">
              <a:ea typeface="ＭＳ Ｐゴシック" charset="-128"/>
            </a:endParaRPr>
          </a:p>
          <a:p>
            <a:pPr lvl="1"/>
            <a:r>
              <a:rPr lang="en-US" altLang="en-US" dirty="0">
                <a:ea typeface="ＭＳ Ｐゴシック" charset="-128"/>
              </a:rPr>
              <a:t>Office hour: Tue 2:30 – 3:30PM</a:t>
            </a:r>
          </a:p>
          <a:p>
            <a:pPr lvl="2"/>
            <a:r>
              <a:rPr lang="en-US" altLang="en-US" dirty="0">
                <a:ea typeface="ＭＳ Ｐゴシック" charset="-128"/>
              </a:rPr>
              <a:t>Zoom: </a:t>
            </a:r>
            <a:r>
              <a:rPr lang="en-US" dirty="0">
                <a:hlinkClick r:id="rId3"/>
              </a:rPr>
              <a:t>https://ucla.zoom.us/j/93519403269</a:t>
            </a:r>
            <a:r>
              <a:rPr lang="en-US" dirty="0"/>
              <a:t>, No password</a:t>
            </a:r>
            <a:endParaRPr lang="en-US" altLang="en-US" dirty="0">
              <a:ea typeface="ＭＳ Ｐゴシック" charset="-128"/>
            </a:endParaRPr>
          </a:p>
          <a:p>
            <a:pPr lvl="1"/>
            <a:r>
              <a:rPr lang="en-US" altLang="en-US" dirty="0">
                <a:ea typeface="ＭＳ Ｐゴシック" charset="-128"/>
              </a:rPr>
              <a:t>Research area: search engine, text analysis and mining</a:t>
            </a:r>
          </a:p>
          <a:p>
            <a:r>
              <a:rPr lang="en-US" altLang="en-US" dirty="0">
                <a:ea typeface="ＭＳ Ｐゴシック" charset="-128"/>
              </a:rPr>
              <a:t>TA</a:t>
            </a:r>
          </a:p>
          <a:p>
            <a:pPr lvl="1"/>
            <a:r>
              <a:rPr lang="en-US" altLang="en-US" dirty="0">
                <a:ea typeface="ＭＳ Ｐゴシック" charset="-128"/>
              </a:rPr>
              <a:t>Manoj Reddy</a:t>
            </a:r>
          </a:p>
          <a:p>
            <a:pPr lvl="1"/>
            <a:r>
              <a:rPr lang="en-US" altLang="en-US" dirty="0">
                <a:ea typeface="ＭＳ Ｐゴシック" charset="-128"/>
              </a:rPr>
              <a:t>Email: </a:t>
            </a:r>
            <a:r>
              <a:rPr lang="en-US" altLang="en-US" dirty="0">
                <a:ea typeface="ＭＳ Ｐゴシック" charset="-128"/>
                <a:hlinkClick r:id="rId4"/>
              </a:rPr>
              <a:t>mdareddy@cs.ucla.edu</a:t>
            </a:r>
            <a:endParaRPr lang="en-US" altLang="en-US" dirty="0">
              <a:ea typeface="ＭＳ Ｐゴシック" charset="-128"/>
            </a:endParaRPr>
          </a:p>
          <a:p>
            <a:pPr lvl="1"/>
            <a:r>
              <a:rPr lang="en-US" altLang="en-US" dirty="0">
                <a:ea typeface="ＭＳ Ｐゴシック" charset="-128"/>
              </a:rPr>
              <a:t>Office hour: TBD</a:t>
            </a:r>
          </a:p>
          <a:p>
            <a:pPr lvl="1"/>
            <a:endParaRPr lang="en-US" altLang="en-US" dirty="0">
              <a:ea typeface="ＭＳ Ｐゴシック" charset="-128"/>
            </a:endParaRPr>
          </a:p>
        </p:txBody>
      </p:sp>
    </p:spTree>
    <p:extLst>
      <p:ext uri="{BB962C8B-B14F-4D97-AF65-F5344CB8AC3E}">
        <p14:creationId xmlns:p14="http://schemas.microsoft.com/office/powerpoint/2010/main" val="38983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Tell us about YOU</a:t>
            </a:r>
          </a:p>
        </p:txBody>
      </p:sp>
      <p:sp>
        <p:nvSpPr>
          <p:cNvPr id="3" name="Content Placeholder 2"/>
          <p:cNvSpPr>
            <a:spLocks noGrp="1"/>
          </p:cNvSpPr>
          <p:nvPr>
            <p:ph idx="1"/>
          </p:nvPr>
        </p:nvSpPr>
        <p:spPr/>
        <p:txBody>
          <a:bodyPr/>
          <a:lstStyle/>
          <a:p>
            <a:r>
              <a:rPr lang="en-US" altLang="en-US" dirty="0">
                <a:ea typeface="ＭＳ Ｐゴシック" charset="-128"/>
              </a:rPr>
              <a:t>Name</a:t>
            </a:r>
          </a:p>
          <a:p>
            <a:r>
              <a:rPr lang="en-US" altLang="en-US" dirty="0">
                <a:ea typeface="ＭＳ Ｐゴシック" charset="-128"/>
              </a:rPr>
              <a:t>Department &amp; Program</a:t>
            </a:r>
          </a:p>
          <a:p>
            <a:r>
              <a:rPr lang="en-US" altLang="en-US" dirty="0">
                <a:ea typeface="ＭＳ Ｐゴシック" charset="-128"/>
              </a:rPr>
              <a:t>Where you are from (or </a:t>
            </a:r>
            <a:r>
              <a:rPr lang="en-US" dirty="0">
                <a:ea typeface="ＭＳ Ｐゴシック" charset="-128"/>
              </a:rPr>
              <a:t>anything that you want to share)</a:t>
            </a:r>
            <a:endParaRPr lang="en-US" dirty="0"/>
          </a:p>
        </p:txBody>
      </p:sp>
    </p:spTree>
    <p:extLst>
      <p:ext uri="{BB962C8B-B14F-4D97-AF65-F5344CB8AC3E}">
        <p14:creationId xmlns:p14="http://schemas.microsoft.com/office/powerpoint/2010/main" val="1084806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A09E4-96A4-9841-A863-064F6282301A}"/>
              </a:ext>
            </a:extLst>
          </p:cNvPr>
          <p:cNvSpPr>
            <a:spLocks noGrp="1"/>
          </p:cNvSpPr>
          <p:nvPr>
            <p:ph type="title"/>
          </p:nvPr>
        </p:nvSpPr>
        <p:spPr/>
        <p:txBody>
          <a:bodyPr/>
          <a:lstStyle/>
          <a:p>
            <a:r>
              <a:rPr lang="en-US" dirty="0"/>
              <a:t>Next Topic: Course Overview</a:t>
            </a:r>
          </a:p>
        </p:txBody>
      </p:sp>
      <p:sp>
        <p:nvSpPr>
          <p:cNvPr id="3" name="Content Placeholder 2">
            <a:extLst>
              <a:ext uri="{FF2B5EF4-FFF2-40B4-BE49-F238E27FC236}">
                <a16:creationId xmlns:a16="http://schemas.microsoft.com/office/drawing/2014/main" id="{A49FA6D0-A588-4E4A-AA30-22A09F03692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87714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a:spcBef>
                <a:spcPct val="0"/>
              </a:spcBef>
              <a:buClrTx/>
              <a:buSzTx/>
              <a:buFontTx/>
              <a:buNone/>
            </a:pPr>
            <a:r>
              <a:rPr lang="en-US" altLang="en-US" sz="1000"/>
              <a:t>CS246 by John Cho</a:t>
            </a:r>
          </a:p>
        </p:txBody>
      </p:sp>
      <p:sp>
        <p:nvSpPr>
          <p:cNvPr id="2765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a:spcBef>
                <a:spcPct val="0"/>
              </a:spcBef>
              <a:buClrTx/>
              <a:buSzTx/>
              <a:buFontTx/>
              <a:buNone/>
            </a:pPr>
            <a:fld id="{403BDA23-CA08-BF40-96CF-29E5FD5487D2}" type="slidenum">
              <a:rPr lang="en-US" altLang="en-US" sz="1000"/>
              <a:pPr>
                <a:spcBef>
                  <a:spcPct val="0"/>
                </a:spcBef>
                <a:buClrTx/>
                <a:buSzTx/>
                <a:buFontTx/>
                <a:buNone/>
              </a:pPr>
              <a:t>6</a:t>
            </a:fld>
            <a:endParaRPr lang="en-US" altLang="en-US" sz="1000"/>
          </a:p>
        </p:txBody>
      </p:sp>
      <p:sp>
        <p:nvSpPr>
          <p:cNvPr id="27651" name="AutoShape 2"/>
          <p:cNvSpPr>
            <a:spLocks noChangeArrowheads="1"/>
          </p:cNvSpPr>
          <p:nvPr/>
        </p:nvSpPr>
        <p:spPr bwMode="auto">
          <a:xfrm>
            <a:off x="4157663" y="2701925"/>
            <a:ext cx="3752850" cy="2370138"/>
          </a:xfrm>
          <a:custGeom>
            <a:avLst/>
            <a:gdLst>
              <a:gd name="T0" fmla="*/ 2147483646 w 21600"/>
              <a:gd name="T1" fmla="*/ 2147483646 h 21600"/>
              <a:gd name="T2" fmla="*/ 2147483646 w 21600"/>
              <a:gd name="T3" fmla="*/ 2147483646 h 21600"/>
              <a:gd name="T4" fmla="*/ 0 w 21600"/>
              <a:gd name="T5" fmla="*/ 2147483646 h 21600"/>
              <a:gd name="T6" fmla="*/ 2147483646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lnTo>
                  <a:pt x="5400" y="5400"/>
                </a:lnTo>
                <a:close/>
              </a:path>
            </a:pathLst>
          </a:custGeom>
          <a:solidFill>
            <a:srgbClr val="99CCFF"/>
          </a:solidFill>
          <a:ln w="28575">
            <a:solidFill>
              <a:srgbClr val="0099CC"/>
            </a:solidFill>
            <a:miter lim="800000"/>
            <a:headEnd type="none" w="sm" len="sm"/>
            <a:tailEnd type="none" w="sm" len="sm"/>
          </a:ln>
        </p:spPr>
        <p:txBody>
          <a:bodyPr wrap="none" anchor="ctr"/>
          <a:lstStyle/>
          <a:p>
            <a:endParaRPr lang="en-US"/>
          </a:p>
        </p:txBody>
      </p:sp>
      <p:pic>
        <p:nvPicPr>
          <p:cNvPr id="27652" name="Picture 3" descr="amazon-orange-swa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085975"/>
            <a:ext cx="2205038" cy="357188"/>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grpSp>
        <p:nvGrpSpPr>
          <p:cNvPr id="27654" name="Group 5"/>
          <p:cNvGrpSpPr>
            <a:grpSpLocks/>
          </p:cNvGrpSpPr>
          <p:nvPr/>
        </p:nvGrpSpPr>
        <p:grpSpPr bwMode="auto">
          <a:xfrm>
            <a:off x="7656514" y="2373314"/>
            <a:ext cx="1265237" cy="566737"/>
            <a:chOff x="872" y="1558"/>
            <a:chExt cx="798" cy="357"/>
          </a:xfrm>
        </p:grpSpPr>
        <p:sp>
          <p:nvSpPr>
            <p:cNvPr id="27687" name="AutoShape 6"/>
            <p:cNvSpPr>
              <a:spLocks noChangeArrowheads="1"/>
            </p:cNvSpPr>
            <p:nvPr/>
          </p:nvSpPr>
          <p:spPr bwMode="auto">
            <a:xfrm>
              <a:off x="872" y="1558"/>
              <a:ext cx="798" cy="357"/>
            </a:xfrm>
            <a:prstGeom prst="roundRect">
              <a:avLst>
                <a:gd name="adj" fmla="val 16667"/>
              </a:avLst>
            </a:prstGeom>
            <a:solidFill>
              <a:srgbClr val="FFFFFF"/>
            </a:solidFill>
            <a:ln w="38100">
              <a:solidFill>
                <a:schemeClr val="hlink"/>
              </a:solidFill>
              <a:miter lim="800000"/>
              <a:headEnd type="none" w="sm" len="sm"/>
              <a:tailEnd type="none" w="sm" len="sm"/>
            </a:ln>
          </p:spPr>
          <p:txBody>
            <a:bodyPr wrap="none" anchor="ct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endParaRPr lang="en-US" altLang="en-US" sz="1800"/>
            </a:p>
          </p:txBody>
        </p:sp>
        <p:pic>
          <p:nvPicPr>
            <p:cNvPr id="27688" name="Picture 7" descr="cdn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 y="1580"/>
              <a:ext cx="673" cy="2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27656" name="Picture 9" descr="cover">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6388" y="2498725"/>
            <a:ext cx="73501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0" descr="cover">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6100" y="2571751"/>
            <a:ext cx="788988"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9" name="Group 12"/>
          <p:cNvGrpSpPr>
            <a:grpSpLocks/>
          </p:cNvGrpSpPr>
          <p:nvPr/>
        </p:nvGrpSpPr>
        <p:grpSpPr bwMode="auto">
          <a:xfrm>
            <a:off x="2770187" y="3686300"/>
            <a:ext cx="1268413" cy="565150"/>
            <a:chOff x="4139" y="3837"/>
            <a:chExt cx="989" cy="483"/>
          </a:xfrm>
        </p:grpSpPr>
        <p:sp>
          <p:nvSpPr>
            <p:cNvPr id="27685" name="AutoShape 13"/>
            <p:cNvSpPr>
              <a:spLocks noChangeArrowheads="1"/>
            </p:cNvSpPr>
            <p:nvPr/>
          </p:nvSpPr>
          <p:spPr bwMode="auto">
            <a:xfrm>
              <a:off x="4139" y="3837"/>
              <a:ext cx="989" cy="483"/>
            </a:xfrm>
            <a:prstGeom prst="roundRect">
              <a:avLst>
                <a:gd name="adj" fmla="val 16667"/>
              </a:avLst>
            </a:prstGeom>
            <a:solidFill>
              <a:srgbClr val="FFFFFF"/>
            </a:solidFill>
            <a:ln w="38100">
              <a:solidFill>
                <a:schemeClr val="hlink"/>
              </a:solidFill>
              <a:miter lim="800000"/>
              <a:headEnd type="none" w="sm" len="sm"/>
              <a:tailEnd type="none" w="sm" len="sm"/>
            </a:ln>
          </p:spPr>
          <p:txBody>
            <a:bodyPr wrap="none" anchor="ct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endParaRPr lang="en-US" altLang="en-US" sz="1800"/>
            </a:p>
          </p:txBody>
        </p:sp>
        <p:graphicFrame>
          <p:nvGraphicFramePr>
            <p:cNvPr id="27686" name="Object 14"/>
            <p:cNvGraphicFramePr>
              <a:graphicFrameLocks noChangeAspect="1"/>
            </p:cNvGraphicFramePr>
            <p:nvPr/>
          </p:nvGraphicFramePr>
          <p:xfrm>
            <a:off x="4268" y="3856"/>
            <a:ext cx="696" cy="464"/>
          </p:xfrm>
          <a:graphic>
            <a:graphicData uri="http://schemas.openxmlformats.org/presentationml/2006/ole">
              <mc:AlternateContent xmlns:mc="http://schemas.openxmlformats.org/markup-compatibility/2006">
                <mc:Choice xmlns:v="urn:schemas-microsoft-com:vml" Requires="v">
                  <p:oleObj spid="_x0000_s1112" name="Image" r:id="rId10" imgW="1105152" imgH="737028" progId="Photoshop.Image.5">
                    <p:embed/>
                  </p:oleObj>
                </mc:Choice>
                <mc:Fallback>
                  <p:oleObj name="Image" r:id="rId10" imgW="1105152" imgH="737028" progId="Photoshop.Image.5">
                    <p:embed/>
                    <p:pic>
                      <p:nvPicPr>
                        <p:cNvPr id="27686"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68" y="3856"/>
                          <a:ext cx="696" cy="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grpSp>
        <p:nvGrpSpPr>
          <p:cNvPr id="27660" name="Group 15"/>
          <p:cNvGrpSpPr>
            <a:grpSpLocks/>
          </p:cNvGrpSpPr>
          <p:nvPr/>
        </p:nvGrpSpPr>
        <p:grpSpPr bwMode="auto">
          <a:xfrm>
            <a:off x="4648201" y="4903788"/>
            <a:ext cx="798513" cy="660400"/>
            <a:chOff x="359" y="3460"/>
            <a:chExt cx="379" cy="382"/>
          </a:xfrm>
        </p:grpSpPr>
        <p:sp>
          <p:nvSpPr>
            <p:cNvPr id="27679" name="Rectangle 16"/>
            <p:cNvSpPr>
              <a:spLocks noChangeArrowheads="1"/>
            </p:cNvSpPr>
            <p:nvPr/>
          </p:nvSpPr>
          <p:spPr bwMode="auto">
            <a:xfrm>
              <a:off x="359" y="3516"/>
              <a:ext cx="376" cy="274"/>
            </a:xfrm>
            <a:prstGeom prst="rect">
              <a:avLst/>
            </a:prstGeom>
            <a:gradFill rotWithShape="0">
              <a:gsLst>
                <a:gs pos="0">
                  <a:srgbClr val="33CC33"/>
                </a:gs>
                <a:gs pos="50000">
                  <a:srgbClr val="48D148"/>
                </a:gs>
                <a:gs pos="100000">
                  <a:srgbClr val="33CC33"/>
                </a:gs>
              </a:gsLst>
              <a:lin ang="0" scaled="1"/>
            </a:gradFill>
            <a:ln w="12700">
              <a:solidFill>
                <a:schemeClr val="bg1"/>
              </a:solidFill>
              <a:miter lim="800000"/>
              <a:headEnd/>
              <a:tailEnd/>
            </a:ln>
          </p:spPr>
          <p:txBody>
            <a:bodyPr wrap="none" anchor="ct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endParaRPr lang="en-US" altLang="en-US" sz="1800"/>
            </a:p>
          </p:txBody>
        </p:sp>
        <p:grpSp>
          <p:nvGrpSpPr>
            <p:cNvPr id="27680" name="Group 17"/>
            <p:cNvGrpSpPr>
              <a:grpSpLocks/>
            </p:cNvGrpSpPr>
            <p:nvPr/>
          </p:nvGrpSpPr>
          <p:grpSpPr bwMode="auto">
            <a:xfrm>
              <a:off x="360" y="3460"/>
              <a:ext cx="378" cy="382"/>
              <a:chOff x="360" y="3460"/>
              <a:chExt cx="378" cy="382"/>
            </a:xfrm>
          </p:grpSpPr>
          <p:sp>
            <p:nvSpPr>
              <p:cNvPr id="27681" name="Line 18"/>
              <p:cNvSpPr>
                <a:spLocks noChangeShapeType="1"/>
              </p:cNvSpPr>
              <p:nvPr/>
            </p:nvSpPr>
            <p:spPr bwMode="auto">
              <a:xfrm>
                <a:off x="360" y="3509"/>
                <a:ext cx="0" cy="2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82" name="Line 19"/>
              <p:cNvSpPr>
                <a:spLocks noChangeShapeType="1"/>
              </p:cNvSpPr>
              <p:nvPr/>
            </p:nvSpPr>
            <p:spPr bwMode="auto">
              <a:xfrm>
                <a:off x="738" y="3511"/>
                <a:ext cx="0" cy="2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83" name="Oval 20"/>
              <p:cNvSpPr>
                <a:spLocks noChangeArrowheads="1"/>
              </p:cNvSpPr>
              <p:nvPr/>
            </p:nvSpPr>
            <p:spPr bwMode="auto">
              <a:xfrm>
                <a:off x="361" y="3460"/>
                <a:ext cx="376" cy="90"/>
              </a:xfrm>
              <a:prstGeom prst="ellipse">
                <a:avLst/>
              </a:prstGeom>
              <a:gradFill rotWithShape="0">
                <a:gsLst>
                  <a:gs pos="0">
                    <a:srgbClr val="33CC33"/>
                  </a:gs>
                  <a:gs pos="50000">
                    <a:srgbClr val="48D148"/>
                  </a:gs>
                  <a:gs pos="100000">
                    <a:srgbClr val="33CC33"/>
                  </a:gs>
                </a:gsLst>
                <a:lin ang="0" scaled="1"/>
              </a:gradFill>
              <a:ln w="12700">
                <a:solidFill>
                  <a:schemeClr val="tx1"/>
                </a:solidFill>
                <a:round/>
                <a:headEnd/>
                <a:tailEnd/>
              </a:ln>
            </p:spPr>
            <p:txBody>
              <a:bodyPr wrap="none" anchor="ct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endParaRPr lang="en-US" altLang="en-US" sz="1800"/>
              </a:p>
            </p:txBody>
          </p:sp>
          <p:sp>
            <p:nvSpPr>
              <p:cNvPr id="27684" name="Oval 21"/>
              <p:cNvSpPr>
                <a:spLocks noChangeArrowheads="1"/>
              </p:cNvSpPr>
              <p:nvPr/>
            </p:nvSpPr>
            <p:spPr bwMode="auto">
              <a:xfrm>
                <a:off x="361" y="3753"/>
                <a:ext cx="376" cy="89"/>
              </a:xfrm>
              <a:prstGeom prst="ellipse">
                <a:avLst/>
              </a:prstGeom>
              <a:gradFill rotWithShape="0">
                <a:gsLst>
                  <a:gs pos="0">
                    <a:srgbClr val="33CC33"/>
                  </a:gs>
                  <a:gs pos="50000">
                    <a:srgbClr val="48D148"/>
                  </a:gs>
                  <a:gs pos="100000">
                    <a:srgbClr val="33CC33"/>
                  </a:gs>
                </a:gsLst>
                <a:lin ang="0" scaled="1"/>
              </a:gradFill>
              <a:ln w="12700">
                <a:solidFill>
                  <a:schemeClr val="tx1"/>
                </a:solidFill>
                <a:round/>
                <a:headEnd/>
                <a:tailEnd/>
              </a:ln>
            </p:spPr>
            <p:txBody>
              <a:bodyPr wrap="none" anchor="ct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endParaRPr lang="en-US" altLang="en-US" sz="1800"/>
              </a:p>
            </p:txBody>
          </p:sp>
        </p:grpSp>
      </p:grpSp>
      <p:grpSp>
        <p:nvGrpSpPr>
          <p:cNvPr id="27661" name="Group 22"/>
          <p:cNvGrpSpPr>
            <a:grpSpLocks/>
          </p:cNvGrpSpPr>
          <p:nvPr/>
        </p:nvGrpSpPr>
        <p:grpSpPr bwMode="auto">
          <a:xfrm>
            <a:off x="6769101" y="4810125"/>
            <a:ext cx="798513" cy="731838"/>
            <a:chOff x="359" y="3460"/>
            <a:chExt cx="379" cy="382"/>
          </a:xfrm>
        </p:grpSpPr>
        <p:sp>
          <p:nvSpPr>
            <p:cNvPr id="27673" name="Rectangle 23"/>
            <p:cNvSpPr>
              <a:spLocks noChangeArrowheads="1"/>
            </p:cNvSpPr>
            <p:nvPr/>
          </p:nvSpPr>
          <p:spPr bwMode="auto">
            <a:xfrm>
              <a:off x="359" y="3516"/>
              <a:ext cx="376" cy="274"/>
            </a:xfrm>
            <a:prstGeom prst="rect">
              <a:avLst/>
            </a:prstGeom>
            <a:gradFill rotWithShape="0">
              <a:gsLst>
                <a:gs pos="0">
                  <a:srgbClr val="33CC33"/>
                </a:gs>
                <a:gs pos="50000">
                  <a:srgbClr val="48D148"/>
                </a:gs>
                <a:gs pos="100000">
                  <a:srgbClr val="33CC33"/>
                </a:gs>
              </a:gsLst>
              <a:lin ang="0" scaled="1"/>
            </a:gradFill>
            <a:ln w="12700">
              <a:solidFill>
                <a:schemeClr val="bg1"/>
              </a:solidFill>
              <a:miter lim="800000"/>
              <a:headEnd/>
              <a:tailEnd/>
            </a:ln>
          </p:spPr>
          <p:txBody>
            <a:bodyPr wrap="none" anchor="ct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endParaRPr lang="en-US" altLang="en-US" sz="1800"/>
            </a:p>
          </p:txBody>
        </p:sp>
        <p:grpSp>
          <p:nvGrpSpPr>
            <p:cNvPr id="27674" name="Group 24"/>
            <p:cNvGrpSpPr>
              <a:grpSpLocks/>
            </p:cNvGrpSpPr>
            <p:nvPr/>
          </p:nvGrpSpPr>
          <p:grpSpPr bwMode="auto">
            <a:xfrm>
              <a:off x="360" y="3460"/>
              <a:ext cx="378" cy="382"/>
              <a:chOff x="360" y="3460"/>
              <a:chExt cx="378" cy="382"/>
            </a:xfrm>
          </p:grpSpPr>
          <p:sp>
            <p:nvSpPr>
              <p:cNvPr id="27675" name="Line 25"/>
              <p:cNvSpPr>
                <a:spLocks noChangeShapeType="1"/>
              </p:cNvSpPr>
              <p:nvPr/>
            </p:nvSpPr>
            <p:spPr bwMode="auto">
              <a:xfrm>
                <a:off x="360" y="3509"/>
                <a:ext cx="0" cy="2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76" name="Line 26"/>
              <p:cNvSpPr>
                <a:spLocks noChangeShapeType="1"/>
              </p:cNvSpPr>
              <p:nvPr/>
            </p:nvSpPr>
            <p:spPr bwMode="auto">
              <a:xfrm>
                <a:off x="738" y="3511"/>
                <a:ext cx="0" cy="2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77" name="Oval 27"/>
              <p:cNvSpPr>
                <a:spLocks noChangeArrowheads="1"/>
              </p:cNvSpPr>
              <p:nvPr/>
            </p:nvSpPr>
            <p:spPr bwMode="auto">
              <a:xfrm>
                <a:off x="361" y="3460"/>
                <a:ext cx="376" cy="90"/>
              </a:xfrm>
              <a:prstGeom prst="ellipse">
                <a:avLst/>
              </a:prstGeom>
              <a:gradFill rotWithShape="0">
                <a:gsLst>
                  <a:gs pos="0">
                    <a:srgbClr val="33CC33"/>
                  </a:gs>
                  <a:gs pos="50000">
                    <a:srgbClr val="48D148"/>
                  </a:gs>
                  <a:gs pos="100000">
                    <a:srgbClr val="33CC33"/>
                  </a:gs>
                </a:gsLst>
                <a:lin ang="0" scaled="1"/>
              </a:gradFill>
              <a:ln w="12700">
                <a:solidFill>
                  <a:schemeClr val="tx1"/>
                </a:solidFill>
                <a:round/>
                <a:headEnd/>
                <a:tailEnd/>
              </a:ln>
            </p:spPr>
            <p:txBody>
              <a:bodyPr wrap="none" anchor="ct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endParaRPr lang="en-US" altLang="en-US" sz="1800"/>
              </a:p>
            </p:txBody>
          </p:sp>
          <p:sp>
            <p:nvSpPr>
              <p:cNvPr id="27678" name="Oval 28"/>
              <p:cNvSpPr>
                <a:spLocks noChangeArrowheads="1"/>
              </p:cNvSpPr>
              <p:nvPr/>
            </p:nvSpPr>
            <p:spPr bwMode="auto">
              <a:xfrm>
                <a:off x="361" y="3753"/>
                <a:ext cx="376" cy="89"/>
              </a:xfrm>
              <a:prstGeom prst="ellipse">
                <a:avLst/>
              </a:prstGeom>
              <a:gradFill rotWithShape="0">
                <a:gsLst>
                  <a:gs pos="0">
                    <a:srgbClr val="33CC33"/>
                  </a:gs>
                  <a:gs pos="50000">
                    <a:srgbClr val="48D148"/>
                  </a:gs>
                  <a:gs pos="100000">
                    <a:srgbClr val="33CC33"/>
                  </a:gs>
                </a:gsLst>
                <a:lin ang="0" scaled="1"/>
              </a:gradFill>
              <a:ln w="12700">
                <a:solidFill>
                  <a:schemeClr val="tx1"/>
                </a:solidFill>
                <a:round/>
                <a:headEnd/>
                <a:tailEnd/>
              </a:ln>
            </p:spPr>
            <p:txBody>
              <a:bodyPr wrap="none" anchor="ct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endParaRPr lang="en-US" altLang="en-US" sz="1800"/>
              </a:p>
            </p:txBody>
          </p:sp>
        </p:grpSp>
      </p:grpSp>
      <p:sp>
        <p:nvSpPr>
          <p:cNvPr id="27662" name="Text Box 29"/>
          <p:cNvSpPr txBox="1">
            <a:spLocks noChangeArrowheads="1"/>
          </p:cNvSpPr>
          <p:nvPr/>
        </p:nvSpPr>
        <p:spPr bwMode="auto">
          <a:xfrm>
            <a:off x="3877691" y="5572125"/>
            <a:ext cx="2055371" cy="38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algn="ctr">
              <a:lnSpc>
                <a:spcPct val="85000"/>
              </a:lnSpc>
              <a:spcBef>
                <a:spcPct val="0"/>
              </a:spcBef>
              <a:buClrTx/>
              <a:buSzTx/>
              <a:buFontTx/>
              <a:buNone/>
            </a:pPr>
            <a:r>
              <a:rPr kumimoji="1" lang="en-US" altLang="en-US" sz="2200">
                <a:latin typeface="Times New Roman" charset="0"/>
              </a:rPr>
              <a:t>Legacy database</a:t>
            </a:r>
          </a:p>
        </p:txBody>
      </p:sp>
      <p:sp>
        <p:nvSpPr>
          <p:cNvPr id="27663" name="Text Box 30"/>
          <p:cNvSpPr txBox="1">
            <a:spLocks noChangeArrowheads="1"/>
          </p:cNvSpPr>
          <p:nvPr/>
        </p:nvSpPr>
        <p:spPr bwMode="auto">
          <a:xfrm>
            <a:off x="6143422" y="5584825"/>
            <a:ext cx="1814920" cy="38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algn="ctr">
              <a:lnSpc>
                <a:spcPct val="85000"/>
              </a:lnSpc>
              <a:spcBef>
                <a:spcPct val="0"/>
              </a:spcBef>
              <a:buClrTx/>
              <a:buSzTx/>
              <a:buFontTx/>
              <a:buNone/>
            </a:pPr>
            <a:r>
              <a:rPr kumimoji="1" lang="en-US" altLang="en-US" sz="2200">
                <a:latin typeface="Times New Roman" charset="0"/>
              </a:rPr>
              <a:t>Plain text files</a:t>
            </a:r>
          </a:p>
        </p:txBody>
      </p:sp>
      <p:grpSp>
        <p:nvGrpSpPr>
          <p:cNvPr id="27664" name="Group 31"/>
          <p:cNvGrpSpPr>
            <a:grpSpLocks/>
          </p:cNvGrpSpPr>
          <p:nvPr/>
        </p:nvGrpSpPr>
        <p:grpSpPr bwMode="auto">
          <a:xfrm>
            <a:off x="8324851" y="3744913"/>
            <a:ext cx="798513" cy="660400"/>
            <a:chOff x="359" y="3460"/>
            <a:chExt cx="379" cy="382"/>
          </a:xfrm>
        </p:grpSpPr>
        <p:sp>
          <p:nvSpPr>
            <p:cNvPr id="27667" name="Rectangle 32"/>
            <p:cNvSpPr>
              <a:spLocks noChangeArrowheads="1"/>
            </p:cNvSpPr>
            <p:nvPr/>
          </p:nvSpPr>
          <p:spPr bwMode="auto">
            <a:xfrm>
              <a:off x="359" y="3516"/>
              <a:ext cx="376" cy="274"/>
            </a:xfrm>
            <a:prstGeom prst="rect">
              <a:avLst/>
            </a:prstGeom>
            <a:gradFill rotWithShape="0">
              <a:gsLst>
                <a:gs pos="0">
                  <a:srgbClr val="33CC33"/>
                </a:gs>
                <a:gs pos="50000">
                  <a:srgbClr val="48D148"/>
                </a:gs>
                <a:gs pos="100000">
                  <a:srgbClr val="33CC33"/>
                </a:gs>
              </a:gsLst>
              <a:lin ang="0" scaled="1"/>
            </a:gradFill>
            <a:ln w="12700">
              <a:solidFill>
                <a:schemeClr val="bg1"/>
              </a:solidFill>
              <a:miter lim="800000"/>
              <a:headEnd/>
              <a:tailEnd/>
            </a:ln>
          </p:spPr>
          <p:txBody>
            <a:bodyPr wrap="none" anchor="ct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endParaRPr lang="en-US" altLang="en-US" sz="1800"/>
            </a:p>
          </p:txBody>
        </p:sp>
        <p:grpSp>
          <p:nvGrpSpPr>
            <p:cNvPr id="27668" name="Group 33"/>
            <p:cNvGrpSpPr>
              <a:grpSpLocks/>
            </p:cNvGrpSpPr>
            <p:nvPr/>
          </p:nvGrpSpPr>
          <p:grpSpPr bwMode="auto">
            <a:xfrm>
              <a:off x="360" y="3460"/>
              <a:ext cx="378" cy="382"/>
              <a:chOff x="360" y="3460"/>
              <a:chExt cx="378" cy="382"/>
            </a:xfrm>
          </p:grpSpPr>
          <p:sp>
            <p:nvSpPr>
              <p:cNvPr id="27669" name="Line 34"/>
              <p:cNvSpPr>
                <a:spLocks noChangeShapeType="1"/>
              </p:cNvSpPr>
              <p:nvPr/>
            </p:nvSpPr>
            <p:spPr bwMode="auto">
              <a:xfrm>
                <a:off x="360" y="3509"/>
                <a:ext cx="0" cy="2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70" name="Line 35"/>
              <p:cNvSpPr>
                <a:spLocks noChangeShapeType="1"/>
              </p:cNvSpPr>
              <p:nvPr/>
            </p:nvSpPr>
            <p:spPr bwMode="auto">
              <a:xfrm>
                <a:off x="738" y="3511"/>
                <a:ext cx="0" cy="2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71" name="Oval 36"/>
              <p:cNvSpPr>
                <a:spLocks noChangeArrowheads="1"/>
              </p:cNvSpPr>
              <p:nvPr/>
            </p:nvSpPr>
            <p:spPr bwMode="auto">
              <a:xfrm>
                <a:off x="361" y="3460"/>
                <a:ext cx="376" cy="90"/>
              </a:xfrm>
              <a:prstGeom prst="ellipse">
                <a:avLst/>
              </a:prstGeom>
              <a:gradFill rotWithShape="0">
                <a:gsLst>
                  <a:gs pos="0">
                    <a:srgbClr val="33CC33"/>
                  </a:gs>
                  <a:gs pos="50000">
                    <a:srgbClr val="48D148"/>
                  </a:gs>
                  <a:gs pos="100000">
                    <a:srgbClr val="33CC33"/>
                  </a:gs>
                </a:gsLst>
                <a:lin ang="0" scaled="1"/>
              </a:gradFill>
              <a:ln w="12700">
                <a:solidFill>
                  <a:schemeClr val="tx1"/>
                </a:solidFill>
                <a:round/>
                <a:headEnd/>
                <a:tailEnd/>
              </a:ln>
            </p:spPr>
            <p:txBody>
              <a:bodyPr wrap="none" anchor="ct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endParaRPr lang="en-US" altLang="en-US" sz="1800"/>
              </a:p>
            </p:txBody>
          </p:sp>
          <p:sp>
            <p:nvSpPr>
              <p:cNvPr id="27672" name="Oval 37"/>
              <p:cNvSpPr>
                <a:spLocks noChangeArrowheads="1"/>
              </p:cNvSpPr>
              <p:nvPr/>
            </p:nvSpPr>
            <p:spPr bwMode="auto">
              <a:xfrm>
                <a:off x="361" y="3753"/>
                <a:ext cx="376" cy="89"/>
              </a:xfrm>
              <a:prstGeom prst="ellipse">
                <a:avLst/>
              </a:prstGeom>
              <a:gradFill rotWithShape="0">
                <a:gsLst>
                  <a:gs pos="0">
                    <a:srgbClr val="33CC33"/>
                  </a:gs>
                  <a:gs pos="50000">
                    <a:srgbClr val="48D148"/>
                  </a:gs>
                  <a:gs pos="100000">
                    <a:srgbClr val="33CC33"/>
                  </a:gs>
                </a:gsLst>
                <a:lin ang="0" scaled="1"/>
              </a:gradFill>
              <a:ln w="12700">
                <a:solidFill>
                  <a:schemeClr val="tx1"/>
                </a:solidFill>
                <a:round/>
                <a:headEnd/>
                <a:tailEnd/>
              </a:ln>
            </p:spPr>
            <p:txBody>
              <a:bodyPr wrap="none" anchor="ct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endParaRPr lang="en-US" altLang="en-US" sz="1800"/>
              </a:p>
            </p:txBody>
          </p:sp>
        </p:grpSp>
      </p:grpSp>
      <p:sp>
        <p:nvSpPr>
          <p:cNvPr id="27665" name="Text Box 38"/>
          <p:cNvSpPr txBox="1">
            <a:spLocks noChangeArrowheads="1"/>
          </p:cNvSpPr>
          <p:nvPr/>
        </p:nvSpPr>
        <p:spPr bwMode="auto">
          <a:xfrm>
            <a:off x="7914740" y="4383088"/>
            <a:ext cx="1555234" cy="38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algn="ctr">
              <a:lnSpc>
                <a:spcPct val="85000"/>
              </a:lnSpc>
              <a:spcBef>
                <a:spcPct val="0"/>
              </a:spcBef>
              <a:buClrTx/>
              <a:buSzTx/>
              <a:buFontTx/>
              <a:buNone/>
            </a:pPr>
            <a:r>
              <a:rPr kumimoji="1" lang="en-US" altLang="en-US" sz="2200">
                <a:latin typeface="Times New Roman" charset="0"/>
              </a:rPr>
              <a:t>Biblio sever</a:t>
            </a:r>
          </a:p>
        </p:txBody>
      </p:sp>
      <p:sp>
        <p:nvSpPr>
          <p:cNvPr id="27666" name="Rectangle 39"/>
          <p:cNvSpPr>
            <a:spLocks noGrp="1" noChangeArrowheads="1"/>
          </p:cNvSpPr>
          <p:nvPr>
            <p:ph type="title"/>
          </p:nvPr>
        </p:nvSpPr>
        <p:spPr/>
        <p:txBody>
          <a:bodyPr/>
          <a:lstStyle/>
          <a:p>
            <a:pPr eaLnBrk="1" hangingPunct="1"/>
            <a:r>
              <a:rPr lang="en-US" altLang="en-US" dirty="0">
                <a:ea typeface="ＭＳ Ｐゴシック" charset="-128"/>
              </a:rPr>
              <a:t>Overview: Information Galore</a:t>
            </a:r>
          </a:p>
        </p:txBody>
      </p:sp>
      <p:pic>
        <p:nvPicPr>
          <p:cNvPr id="2" name="Picture 1"/>
          <p:cNvPicPr>
            <a:picLocks noChangeAspect="1"/>
          </p:cNvPicPr>
          <p:nvPr/>
        </p:nvPicPr>
        <p:blipFill>
          <a:blip r:embed="rId12"/>
          <a:stretch>
            <a:fillRect/>
          </a:stretch>
        </p:blipFill>
        <p:spPr>
          <a:xfrm>
            <a:off x="7727249" y="2391747"/>
            <a:ext cx="1150706" cy="520748"/>
          </a:xfrm>
          <a:prstGeom prst="rect">
            <a:avLst/>
          </a:prstGeom>
        </p:spPr>
      </p:pic>
      <p:pic>
        <p:nvPicPr>
          <p:cNvPr id="4" name="Graphic 3" descr="Programmer">
            <a:extLst>
              <a:ext uri="{FF2B5EF4-FFF2-40B4-BE49-F238E27FC236}">
                <a16:creationId xmlns:a16="http://schemas.microsoft.com/office/drawing/2014/main" id="{D3110B46-CFB5-5947-941F-FEFE8FC8B90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613094" y="3348038"/>
            <a:ext cx="914400" cy="914400"/>
          </a:xfrm>
          <a:prstGeom prst="rect">
            <a:avLst/>
          </a:prstGeom>
        </p:spPr>
      </p:pic>
    </p:spTree>
    <p:extLst>
      <p:ext uri="{BB962C8B-B14F-4D97-AF65-F5344CB8AC3E}">
        <p14:creationId xmlns:p14="http://schemas.microsoft.com/office/powerpoint/2010/main" val="36378124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 Problem</a:t>
            </a:r>
          </a:p>
        </p:txBody>
      </p:sp>
      <p:sp>
        <p:nvSpPr>
          <p:cNvPr id="3" name="Content Placeholder 2"/>
          <p:cNvSpPr>
            <a:spLocks noGrp="1"/>
          </p:cNvSpPr>
          <p:nvPr>
            <p:ph idx="1"/>
          </p:nvPr>
        </p:nvSpPr>
        <p:spPr/>
        <p:txBody>
          <a:bodyPr/>
          <a:lstStyle/>
          <a:p>
            <a:r>
              <a:rPr lang="en-US" altLang="en-US" dirty="0">
                <a:ea typeface="ＭＳ Ｐゴシック" charset="-128"/>
              </a:rPr>
              <a:t>How to discover and access information on the Internet?</a:t>
            </a:r>
          </a:p>
          <a:p>
            <a:r>
              <a:rPr lang="en-US" altLang="en-US" dirty="0">
                <a:ea typeface="ＭＳ Ｐゴシック" charset="-128"/>
              </a:rPr>
              <a:t>Three major approaches </a:t>
            </a:r>
          </a:p>
          <a:p>
            <a:pPr lvl="1"/>
            <a:r>
              <a:rPr lang="en-US" altLang="en-US" dirty="0">
                <a:ea typeface="ＭＳ Ｐゴシック" charset="-128"/>
              </a:rPr>
              <a:t>Central indexing </a:t>
            </a:r>
          </a:p>
          <a:p>
            <a:pPr lvl="2"/>
            <a:r>
              <a:rPr lang="en-US" altLang="en-US" dirty="0">
                <a:ea typeface="ＭＳ Ｐゴシック" charset="-128"/>
              </a:rPr>
              <a:t>E.g., Web search engine</a:t>
            </a:r>
          </a:p>
          <a:p>
            <a:pPr lvl="1"/>
            <a:r>
              <a:rPr lang="en-US" altLang="en-US" dirty="0">
                <a:ea typeface="ＭＳ Ｐゴシック" charset="-128"/>
              </a:rPr>
              <a:t>Dynamic integration</a:t>
            </a:r>
          </a:p>
          <a:p>
            <a:pPr lvl="2"/>
            <a:r>
              <a:rPr lang="en-US" altLang="en-US" dirty="0">
                <a:ea typeface="ＭＳ Ｐゴシック" charset="-128"/>
              </a:rPr>
              <a:t>E.g., comparison shopping services</a:t>
            </a:r>
          </a:p>
          <a:p>
            <a:pPr lvl="1"/>
            <a:r>
              <a:rPr lang="en-US" altLang="en-US" dirty="0">
                <a:ea typeface="ＭＳ Ｐゴシック" charset="-128"/>
              </a:rPr>
              <a:t>Data mining</a:t>
            </a:r>
          </a:p>
          <a:p>
            <a:pPr lvl="2"/>
            <a:r>
              <a:rPr lang="en-US" altLang="en-US" dirty="0">
                <a:ea typeface="ＭＳ Ｐゴシック" charset="-128"/>
              </a:rPr>
              <a:t>E.g., knowledge graph</a:t>
            </a:r>
          </a:p>
          <a:p>
            <a:endParaRPr lang="en-US" dirty="0"/>
          </a:p>
        </p:txBody>
      </p:sp>
    </p:spTree>
    <p:extLst>
      <p:ext uri="{BB962C8B-B14F-4D97-AF65-F5344CB8AC3E}">
        <p14:creationId xmlns:p14="http://schemas.microsoft.com/office/powerpoint/2010/main" val="160804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a:spcBef>
                <a:spcPct val="0"/>
              </a:spcBef>
              <a:buClrTx/>
              <a:buSzTx/>
              <a:buFontTx/>
              <a:buNone/>
            </a:pPr>
            <a:r>
              <a:rPr lang="en-US" altLang="en-US" sz="1000"/>
              <a:t>CS246 by John Cho</a:t>
            </a:r>
          </a:p>
        </p:txBody>
      </p:sp>
      <p:sp>
        <p:nvSpPr>
          <p:cNvPr id="3174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a:spcBef>
                <a:spcPct val="0"/>
              </a:spcBef>
              <a:buClrTx/>
              <a:buSzTx/>
              <a:buFontTx/>
              <a:buNone/>
            </a:pPr>
            <a:fld id="{7108EF49-B897-B24A-8A8A-ACB3A2626CC1}" type="slidenum">
              <a:rPr lang="en-US" altLang="en-US" sz="1000"/>
              <a:pPr>
                <a:spcBef>
                  <a:spcPct val="0"/>
                </a:spcBef>
                <a:buClrTx/>
                <a:buSzTx/>
                <a:buFontTx/>
                <a:buNone/>
              </a:pPr>
              <a:t>8</a:t>
            </a:fld>
            <a:endParaRPr lang="en-US" altLang="en-US" sz="1000"/>
          </a:p>
        </p:txBody>
      </p:sp>
      <p:sp>
        <p:nvSpPr>
          <p:cNvPr id="31747" name="Rectangle 2"/>
          <p:cNvSpPr>
            <a:spLocks noGrp="1" noChangeArrowheads="1"/>
          </p:cNvSpPr>
          <p:nvPr>
            <p:ph type="title"/>
          </p:nvPr>
        </p:nvSpPr>
        <p:spPr/>
        <p:txBody>
          <a:bodyPr/>
          <a:lstStyle/>
          <a:p>
            <a:pPr eaLnBrk="1" hangingPunct="1"/>
            <a:r>
              <a:rPr lang="en-US" altLang="en-US" dirty="0">
                <a:ea typeface="ＭＳ Ｐゴシック" charset="-128"/>
              </a:rPr>
              <a:t>Topic: Search Engine (Central Indexing)</a:t>
            </a:r>
          </a:p>
        </p:txBody>
      </p:sp>
      <p:sp>
        <p:nvSpPr>
          <p:cNvPr id="31748" name="AutoShape 3"/>
          <p:cNvSpPr>
            <a:spLocks noChangeArrowheads="1"/>
          </p:cNvSpPr>
          <p:nvPr/>
        </p:nvSpPr>
        <p:spPr bwMode="auto">
          <a:xfrm>
            <a:off x="3105151" y="3543301"/>
            <a:ext cx="6011863" cy="3038475"/>
          </a:xfrm>
          <a:prstGeom prst="can">
            <a:avLst>
              <a:gd name="adj" fmla="val 25000"/>
            </a:avLst>
          </a:prstGeom>
          <a:noFill/>
          <a:ln w="47625"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algn="ctr" eaLnBrk="1" hangingPunct="1">
              <a:spcBef>
                <a:spcPct val="0"/>
              </a:spcBef>
              <a:buClrTx/>
              <a:buSzTx/>
              <a:buFontTx/>
              <a:buNone/>
            </a:pPr>
            <a:endParaRPr lang="en-US" altLang="en-US" sz="2400">
              <a:latin typeface="Times New Roman" charset="0"/>
            </a:endParaRPr>
          </a:p>
        </p:txBody>
      </p:sp>
      <p:sp>
        <p:nvSpPr>
          <p:cNvPr id="31750" name="Line 5"/>
          <p:cNvSpPr>
            <a:spLocks noChangeShapeType="1"/>
          </p:cNvSpPr>
          <p:nvPr/>
        </p:nvSpPr>
        <p:spPr bwMode="auto">
          <a:xfrm flipH="1">
            <a:off x="5867401" y="2876550"/>
            <a:ext cx="11113" cy="552450"/>
          </a:xfrm>
          <a:prstGeom prst="line">
            <a:avLst/>
          </a:prstGeom>
          <a:noFill/>
          <a:ln w="349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1751" name="Text Box 6"/>
          <p:cNvSpPr txBox="1">
            <a:spLocks noChangeArrowheads="1"/>
          </p:cNvSpPr>
          <p:nvPr/>
        </p:nvSpPr>
        <p:spPr bwMode="auto">
          <a:xfrm>
            <a:off x="4756151" y="3606801"/>
            <a:ext cx="27109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cap="sq">
                <a:solidFill>
                  <a:srgbClr val="000000"/>
                </a:solidFill>
                <a:miter lim="800000"/>
                <a:headEnd type="none" w="sm" len="sm"/>
                <a:tailEnd type="none" w="sm" len="sm"/>
              </a14:hiddenLine>
            </a:ext>
          </a:extLst>
        </p:spPr>
        <p:txBody>
          <a:bodyPr wrap="none">
            <a:spAutoFit/>
          </a:bodyP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r>
              <a:rPr lang="en-US" altLang="en-US" sz="3600">
                <a:solidFill>
                  <a:schemeClr val="tx2"/>
                </a:solidFill>
                <a:latin typeface="Times New Roman" charset="0"/>
              </a:rPr>
              <a:t>Central Index</a:t>
            </a:r>
          </a:p>
        </p:txBody>
      </p:sp>
      <p:pic>
        <p:nvPicPr>
          <p:cNvPr id="31752" name="Picture 7" descr="iviewcapture_date_08_10_2001_time_21_33_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4432300"/>
            <a:ext cx="8636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8" descr="iviewcapture_date_08_10_2001_time_21_32_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500" y="4432300"/>
            <a:ext cx="865188"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9" descr="iviewcapture_date_08_10_2001_time_21_31_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0" y="4870450"/>
            <a:ext cx="865188"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10" descr="iviewcapture_date_08_10_2001_time_21_31_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2950" y="4441825"/>
            <a:ext cx="865188"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11" descr="iviewcapture_date_08_10_2001_time_21_30_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6150" y="5222875"/>
            <a:ext cx="865188"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2" descr="iviewcapture_date_08_10_2001_time_21_30_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6350" y="4756150"/>
            <a:ext cx="865188"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13" descr="iviewcapture_date_08_10_2001_time_21_31_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1814" y="5280025"/>
            <a:ext cx="84613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14" descr="iviewcapture_date_08_10_2001_time_21_30_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51714" y="4737101"/>
            <a:ext cx="871537"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15" descr="iviewcapture_date_08_10_2001_time_21_31_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40651" y="5187951"/>
            <a:ext cx="8747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phic 17" descr="Programmer">
            <a:extLst>
              <a:ext uri="{FF2B5EF4-FFF2-40B4-BE49-F238E27FC236}">
                <a16:creationId xmlns:a16="http://schemas.microsoft.com/office/drawing/2014/main" id="{0845140F-75DD-A043-8504-961552506CD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6610" y="1441866"/>
            <a:ext cx="1243807" cy="1243807"/>
          </a:xfrm>
          <a:prstGeom prst="rect">
            <a:avLst/>
          </a:prstGeom>
        </p:spPr>
      </p:pic>
    </p:spTree>
    <p:extLst>
      <p:ext uri="{BB962C8B-B14F-4D97-AF65-F5344CB8AC3E}">
        <p14:creationId xmlns:p14="http://schemas.microsoft.com/office/powerpoint/2010/main" val="1837118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a:spcBef>
                <a:spcPct val="0"/>
              </a:spcBef>
              <a:buClrTx/>
              <a:buSzTx/>
              <a:buFontTx/>
              <a:buNone/>
            </a:pPr>
            <a:r>
              <a:rPr lang="en-US" altLang="en-US" sz="1000"/>
              <a:t>CS246 by John Cho</a:t>
            </a:r>
          </a:p>
        </p:txBody>
      </p:sp>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charset="2"/>
              <a:buChar char="l"/>
              <a:defRPr sz="3000">
                <a:solidFill>
                  <a:schemeClr val="tx1"/>
                </a:solidFill>
                <a:latin typeface="Arial" charset="0"/>
                <a:ea typeface="ＭＳ Ｐゴシック" charset="-128"/>
              </a:defRPr>
            </a:lvl1pPr>
            <a:lvl2pPr marL="742950" indent="-285750">
              <a:spcBef>
                <a:spcPct val="20000"/>
              </a:spcBef>
              <a:buClr>
                <a:schemeClr val="accent2"/>
              </a:buClr>
              <a:buSzPct val="70000"/>
              <a:buFont typeface="Wingdings" charset="2"/>
              <a:buChar char="l"/>
              <a:defRPr sz="2600">
                <a:solidFill>
                  <a:schemeClr val="tx1"/>
                </a:solidFill>
                <a:latin typeface="Arial" charset="0"/>
                <a:ea typeface="ＭＳ Ｐゴシック" charset="-128"/>
              </a:defRPr>
            </a:lvl2pPr>
            <a:lvl3pPr marL="1143000" indent="-228600">
              <a:spcBef>
                <a:spcPct val="20000"/>
              </a:spcBef>
              <a:buClr>
                <a:schemeClr val="accent1"/>
              </a:buClr>
              <a:buSzPct val="70000"/>
              <a:buFont typeface="Wingdings" charset="2"/>
              <a:buChar char="l"/>
              <a:defRPr sz="2300">
                <a:solidFill>
                  <a:schemeClr val="tx1"/>
                </a:solidFill>
                <a:latin typeface="Arial" charset="0"/>
                <a:ea typeface="ＭＳ Ｐゴシック" charset="-128"/>
              </a:defRPr>
            </a:lvl3pPr>
            <a:lvl4pPr marL="1600200" indent="-228600">
              <a:spcBef>
                <a:spcPct val="20000"/>
              </a:spcBef>
              <a:buClr>
                <a:schemeClr val="tx2"/>
              </a:buClr>
              <a:buSzPct val="75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folHlink"/>
              </a:buClr>
              <a:buSzPct val="80000"/>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80000"/>
              <a:buFont typeface="Wingdings" charset="2"/>
              <a:buChar char="§"/>
              <a:defRPr sz="2000">
                <a:solidFill>
                  <a:schemeClr val="tx1"/>
                </a:solidFill>
                <a:latin typeface="Arial" charset="0"/>
                <a:ea typeface="ＭＳ Ｐゴシック" charset="-128"/>
              </a:defRPr>
            </a:lvl9pPr>
          </a:lstStyle>
          <a:p>
            <a:pPr>
              <a:spcBef>
                <a:spcPct val="0"/>
              </a:spcBef>
              <a:buClrTx/>
              <a:buSzTx/>
              <a:buFontTx/>
              <a:buNone/>
            </a:pPr>
            <a:fld id="{FB3C4AEE-B9F2-F140-8FFA-98D44EF97FAD}" type="slidenum">
              <a:rPr lang="en-US" altLang="en-US" sz="1000"/>
              <a:pPr>
                <a:spcBef>
                  <a:spcPct val="0"/>
                </a:spcBef>
                <a:buClrTx/>
                <a:buSzTx/>
                <a:buFontTx/>
                <a:buNone/>
              </a:pPr>
              <a:t>9</a:t>
            </a:fld>
            <a:endParaRPr lang="en-US" altLang="en-US" sz="1000"/>
          </a:p>
        </p:txBody>
      </p:sp>
      <p:sp>
        <p:nvSpPr>
          <p:cNvPr id="33795" name="Rectangle 2"/>
          <p:cNvSpPr>
            <a:spLocks noGrp="1" noChangeArrowheads="1"/>
          </p:cNvSpPr>
          <p:nvPr>
            <p:ph type="title"/>
          </p:nvPr>
        </p:nvSpPr>
        <p:spPr/>
        <p:txBody>
          <a:bodyPr/>
          <a:lstStyle/>
          <a:p>
            <a:pPr eaLnBrk="1" hangingPunct="1"/>
            <a:r>
              <a:rPr lang="en-US" altLang="en-US" dirty="0">
                <a:ea typeface="ＭＳ Ｐゴシック" charset="-128"/>
              </a:rPr>
              <a:t>Topic: Search Engine (Central Indexing)</a:t>
            </a:r>
          </a:p>
        </p:txBody>
      </p:sp>
      <p:sp>
        <p:nvSpPr>
          <p:cNvPr id="33796" name="Rectangle 3"/>
          <p:cNvSpPr>
            <a:spLocks noGrp="1" noChangeArrowheads="1"/>
          </p:cNvSpPr>
          <p:nvPr>
            <p:ph type="body" idx="1"/>
          </p:nvPr>
        </p:nvSpPr>
        <p:spPr/>
        <p:txBody>
          <a:bodyPr/>
          <a:lstStyle/>
          <a:p>
            <a:pPr eaLnBrk="1" hangingPunct="1"/>
            <a:r>
              <a:rPr lang="en-US" altLang="en-US" sz="2600" dirty="0">
                <a:ea typeface="ＭＳ Ｐゴシック" charset="-128"/>
              </a:rPr>
              <a:t>Web: collection of static HTML pages</a:t>
            </a:r>
          </a:p>
          <a:p>
            <a:pPr lvl="1" eaLnBrk="1" hangingPunct="1"/>
            <a:r>
              <a:rPr lang="en-US" altLang="en-US" sz="2200" dirty="0">
                <a:ea typeface="ＭＳ Ｐゴシック" charset="-128"/>
              </a:rPr>
              <a:t>Find Web pages relevant to a query</a:t>
            </a:r>
          </a:p>
          <a:p>
            <a:pPr eaLnBrk="1" hangingPunct="1"/>
            <a:r>
              <a:rPr lang="en-US" altLang="en-US" sz="2600" dirty="0">
                <a:ea typeface="ＭＳ Ｐゴシック" charset="-128"/>
              </a:rPr>
              <a:t>Traditional Information Retrieval:</a:t>
            </a:r>
          </a:p>
          <a:p>
            <a:pPr lvl="1" eaLnBrk="1" hangingPunct="1"/>
            <a:r>
              <a:rPr lang="en-US" altLang="en-US" sz="2200" dirty="0">
                <a:ea typeface="ＭＳ Ｐゴシック" charset="-128"/>
              </a:rPr>
              <a:t>Web = collection of HTML pages</a:t>
            </a:r>
          </a:p>
          <a:p>
            <a:pPr lvl="1" eaLnBrk="1" hangingPunct="1"/>
            <a:r>
              <a:rPr lang="en-US" altLang="en-US" sz="2200" dirty="0">
                <a:ea typeface="ＭＳ Ｐゴシック" charset="-128"/>
              </a:rPr>
              <a:t>HTML page = a bag of words</a:t>
            </a:r>
          </a:p>
          <a:p>
            <a:pPr eaLnBrk="1" hangingPunct="1"/>
            <a:r>
              <a:rPr lang="en-US" altLang="en-US" sz="2600" dirty="0">
                <a:ea typeface="ＭＳ Ｐゴシック" charset="-128"/>
              </a:rPr>
              <a:t>More than that?</a:t>
            </a:r>
          </a:p>
          <a:p>
            <a:pPr lvl="1" eaLnBrk="1" hangingPunct="1"/>
            <a:r>
              <a:rPr lang="en-US" altLang="en-US" sz="2200" dirty="0">
                <a:ea typeface="ＭＳ Ｐゴシック" charset="-128"/>
              </a:rPr>
              <a:t>Links, structure of the Web</a:t>
            </a:r>
          </a:p>
          <a:p>
            <a:pPr lvl="1" eaLnBrk="1" hangingPunct="1"/>
            <a:r>
              <a:rPr lang="en-US" altLang="en-US" sz="2200" dirty="0">
                <a:ea typeface="ＭＳ Ｐゴシック" charset="-128"/>
              </a:rPr>
              <a:t>User access patterns</a:t>
            </a:r>
          </a:p>
          <a:p>
            <a:pPr lvl="1" eaLnBrk="1" hangingPunct="1"/>
            <a:r>
              <a:rPr lang="en-US" altLang="en-US" sz="2200" dirty="0">
                <a:ea typeface="ＭＳ Ｐゴシック" charset="-128"/>
              </a:rPr>
              <a:t>HTML tags (markups)</a:t>
            </a:r>
          </a:p>
        </p:txBody>
      </p:sp>
    </p:spTree>
    <p:extLst>
      <p:ext uri="{BB962C8B-B14F-4D97-AF65-F5344CB8AC3E}">
        <p14:creationId xmlns:p14="http://schemas.microsoft.com/office/powerpoint/2010/main" val="2067948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264</TotalTime>
  <Words>1589</Words>
  <Application>Microsoft Macintosh PowerPoint</Application>
  <PresentationFormat>Widescreen</PresentationFormat>
  <Paragraphs>235</Paragraphs>
  <Slides>26</Slides>
  <Notes>10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5" baseType="lpstr">
      <vt:lpstr>Arial</vt:lpstr>
      <vt:lpstr>Arial Rounded MT Bold</vt:lpstr>
      <vt:lpstr>Bookman Old Style</vt:lpstr>
      <vt:lpstr>Calibri</vt:lpstr>
      <vt:lpstr>Calibri Light</vt:lpstr>
      <vt:lpstr>Times New Roman</vt:lpstr>
      <vt:lpstr>Wingdings</vt:lpstr>
      <vt:lpstr>Office Theme</vt:lpstr>
      <vt:lpstr>Image</vt:lpstr>
      <vt:lpstr>CS246: Web Information Systems  -- Introduction</vt:lpstr>
      <vt:lpstr>Today’s Topics</vt:lpstr>
      <vt:lpstr>Instructor</vt:lpstr>
      <vt:lpstr>Tell us about YOU</vt:lpstr>
      <vt:lpstr>Next Topic: Course Overview</vt:lpstr>
      <vt:lpstr>Overview: Information Galore</vt:lpstr>
      <vt:lpstr>Central Problem</vt:lpstr>
      <vt:lpstr>Topic: Search Engine (Central Indexing)</vt:lpstr>
      <vt:lpstr>Topic: Search Engine (Central Indexing)</vt:lpstr>
      <vt:lpstr>Topic: Dynamic Integration</vt:lpstr>
      <vt:lpstr>Topic: Dynamic Integration</vt:lpstr>
      <vt:lpstr>Topic: Data Mining</vt:lpstr>
      <vt:lpstr>Focus of CS246</vt:lpstr>
      <vt:lpstr>Prerequisite</vt:lpstr>
      <vt:lpstr>Course Workload</vt:lpstr>
      <vt:lpstr>Course Objective</vt:lpstr>
      <vt:lpstr>Paper Reading</vt:lpstr>
      <vt:lpstr>How to Read Papers</vt:lpstr>
      <vt:lpstr>Paper Summary</vt:lpstr>
      <vt:lpstr>Class Project</vt:lpstr>
      <vt:lpstr>Exam</vt:lpstr>
      <vt:lpstr>Grading</vt:lpstr>
      <vt:lpstr>Textbook</vt:lpstr>
      <vt:lpstr>Communication</vt:lpstr>
      <vt:lpstr>Course Information</vt:lpstr>
      <vt:lpstr>Announcements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CS246: Introduction</dc:title>
  <dc:creator>Junghoo Cho</dc:creator>
  <cp:lastModifiedBy>Junghoo Cho</cp:lastModifiedBy>
  <cp:revision>74</cp:revision>
  <dcterms:created xsi:type="dcterms:W3CDTF">2017-09-30T23:36:40Z</dcterms:created>
  <dcterms:modified xsi:type="dcterms:W3CDTF">2020-10-05T16:53:58Z</dcterms:modified>
</cp:coreProperties>
</file>